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B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BCD"/>
          </a:solidFill>
        </a:fill>
      </a:tcStyle>
    </a:wholeTbl>
    <a:band2H>
      <a:tcTxStyle b="def" i="def"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98450" indent="-298450" latinLnBrk="0">
      <a:defRPr sz="1400">
        <a:latin typeface="+mn-lt"/>
        <a:ea typeface="+mn-ea"/>
        <a:cs typeface="+mn-cs"/>
        <a:sym typeface="Arial"/>
      </a:defRPr>
    </a:lvl1pPr>
    <a:lvl2pPr marL="298450" indent="-69850" latinLnBrk="0">
      <a:defRPr sz="1400">
        <a:latin typeface="+mn-lt"/>
        <a:ea typeface="+mn-ea"/>
        <a:cs typeface="+mn-cs"/>
        <a:sym typeface="Arial"/>
      </a:defRPr>
    </a:lvl2pPr>
    <a:lvl3pPr marL="298450" indent="158750" latinLnBrk="0">
      <a:defRPr sz="1400">
        <a:latin typeface="+mn-lt"/>
        <a:ea typeface="+mn-ea"/>
        <a:cs typeface="+mn-cs"/>
        <a:sym typeface="Arial"/>
      </a:defRPr>
    </a:lvl3pPr>
    <a:lvl4pPr marL="298450" indent="387350" latinLnBrk="0">
      <a:defRPr sz="1400">
        <a:latin typeface="+mn-lt"/>
        <a:ea typeface="+mn-ea"/>
        <a:cs typeface="+mn-cs"/>
        <a:sym typeface="Arial"/>
      </a:defRPr>
    </a:lvl4pPr>
    <a:lvl5pPr marL="298450" indent="615950" latinLnBrk="0">
      <a:defRPr sz="1400">
        <a:latin typeface="+mn-lt"/>
        <a:ea typeface="+mn-ea"/>
        <a:cs typeface="+mn-cs"/>
        <a:sym typeface="Arial"/>
      </a:defRPr>
    </a:lvl5pPr>
    <a:lvl6pPr marL="298450" indent="844550" latinLnBrk="0">
      <a:defRPr sz="1400">
        <a:latin typeface="+mn-lt"/>
        <a:ea typeface="+mn-ea"/>
        <a:cs typeface="+mn-cs"/>
        <a:sym typeface="Arial"/>
      </a:defRPr>
    </a:lvl6pPr>
    <a:lvl7pPr marL="298450" indent="1073150" latinLnBrk="0">
      <a:defRPr sz="1400">
        <a:latin typeface="+mn-lt"/>
        <a:ea typeface="+mn-ea"/>
        <a:cs typeface="+mn-cs"/>
        <a:sym typeface="Arial"/>
      </a:defRPr>
    </a:lvl7pPr>
    <a:lvl8pPr marL="298450" indent="1301750" latinLnBrk="0">
      <a:defRPr sz="1400">
        <a:latin typeface="+mn-lt"/>
        <a:ea typeface="+mn-ea"/>
        <a:cs typeface="+mn-cs"/>
        <a:sym typeface="Arial"/>
      </a:defRPr>
    </a:lvl8pPr>
    <a:lvl9pPr marL="298450" indent="153035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idx="1"/>
          </p:nvPr>
        </p:nvSpPr>
        <p:spPr>
          <a:xfrm>
            <a:off x="311150" y="1152525"/>
            <a:ext cx="6188075" cy="34163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Фигура"/>
          <p:cNvSpPr/>
          <p:nvPr/>
        </p:nvSpPr>
        <p:spPr>
          <a:xfrm>
            <a:off x="1557830" y="2115042"/>
            <a:ext cx="6028833" cy="60267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1" y="0"/>
                </a:moveTo>
                <a:lnTo>
                  <a:pt x="0" y="10810"/>
                </a:lnTo>
                <a:lnTo>
                  <a:pt x="10811" y="21600"/>
                </a:lnTo>
                <a:lnTo>
                  <a:pt x="21600" y="10810"/>
                </a:lnTo>
                <a:lnTo>
                  <a:pt x="1081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E85CDB"/>
              </a:gs>
            </a:gsLst>
            <a:lin ang="804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5" name="Сгруппировать"/>
          <p:cNvGrpSpPr/>
          <p:nvPr/>
        </p:nvGrpSpPr>
        <p:grpSpPr>
          <a:xfrm>
            <a:off x="-1115985" y="-228572"/>
            <a:ext cx="3605157" cy="3567056"/>
            <a:chOff x="28" y="28"/>
            <a:chExt cx="3605156" cy="3567055"/>
          </a:xfrm>
        </p:grpSpPr>
        <p:sp>
          <p:nvSpPr>
            <p:cNvPr id="55" name="Фигура"/>
            <p:cNvSpPr/>
            <p:nvPr/>
          </p:nvSpPr>
          <p:spPr>
            <a:xfrm>
              <a:off x="215769" y="404990"/>
              <a:ext cx="2753517" cy="275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9" y="0"/>
                  </a:moveTo>
                  <a:lnTo>
                    <a:pt x="0" y="18789"/>
                  </a:lnTo>
                  <a:lnTo>
                    <a:pt x="2811" y="21600"/>
                  </a:lnTo>
                  <a:lnTo>
                    <a:pt x="21600" y="2811"/>
                  </a:lnTo>
                  <a:lnTo>
                    <a:pt x="187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Фигура"/>
            <p:cNvSpPr/>
            <p:nvPr/>
          </p:nvSpPr>
          <p:spPr>
            <a:xfrm>
              <a:off x="604692" y="1413522"/>
              <a:ext cx="2013613" cy="201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45" y="191"/>
                  </a:moveTo>
                  <a:lnTo>
                    <a:pt x="21409" y="2455"/>
                  </a:lnTo>
                  <a:lnTo>
                    <a:pt x="2458" y="21409"/>
                  </a:lnTo>
                  <a:lnTo>
                    <a:pt x="194" y="19145"/>
                  </a:lnTo>
                  <a:lnTo>
                    <a:pt x="19145" y="191"/>
                  </a:lnTo>
                  <a:close/>
                  <a:moveTo>
                    <a:pt x="19145" y="0"/>
                  </a:moveTo>
                  <a:lnTo>
                    <a:pt x="0" y="19145"/>
                  </a:lnTo>
                  <a:lnTo>
                    <a:pt x="2458" y="21600"/>
                  </a:lnTo>
                  <a:lnTo>
                    <a:pt x="21600" y="2455"/>
                  </a:lnTo>
                  <a:lnTo>
                    <a:pt x="1914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Фигура"/>
            <p:cNvSpPr/>
            <p:nvPr/>
          </p:nvSpPr>
          <p:spPr>
            <a:xfrm>
              <a:off x="873473" y="1311852"/>
              <a:ext cx="2255871" cy="2255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549"/>
                  </a:lnTo>
                  <a:lnTo>
                    <a:pt x="1051" y="21600"/>
                  </a:lnTo>
                  <a:lnTo>
                    <a:pt x="21600" y="1051"/>
                  </a:lnTo>
                  <a:lnTo>
                    <a:pt x="2054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Фигура"/>
            <p:cNvSpPr/>
            <p:nvPr/>
          </p:nvSpPr>
          <p:spPr>
            <a:xfrm>
              <a:off x="28" y="558313"/>
              <a:ext cx="2210918" cy="221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9" y="174"/>
                  </a:moveTo>
                  <a:lnTo>
                    <a:pt x="21426" y="1721"/>
                  </a:lnTo>
                  <a:lnTo>
                    <a:pt x="1721" y="21426"/>
                  </a:lnTo>
                  <a:lnTo>
                    <a:pt x="174" y="19879"/>
                  </a:lnTo>
                  <a:lnTo>
                    <a:pt x="19879" y="174"/>
                  </a:lnTo>
                  <a:close/>
                  <a:moveTo>
                    <a:pt x="19879" y="0"/>
                  </a:moveTo>
                  <a:lnTo>
                    <a:pt x="0" y="19879"/>
                  </a:lnTo>
                  <a:lnTo>
                    <a:pt x="1721" y="21600"/>
                  </a:lnTo>
                  <a:lnTo>
                    <a:pt x="21600" y="1721"/>
                  </a:lnTo>
                  <a:lnTo>
                    <a:pt x="1987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Фигура"/>
            <p:cNvSpPr/>
            <p:nvPr/>
          </p:nvSpPr>
          <p:spPr>
            <a:xfrm>
              <a:off x="2135475" y="426124"/>
              <a:ext cx="208044" cy="20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782"/>
                  </a:lnTo>
                  <a:lnTo>
                    <a:pt x="10800" y="21600"/>
                  </a:lnTo>
                  <a:lnTo>
                    <a:pt x="21600" y="1078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Фигура"/>
            <p:cNvSpPr/>
            <p:nvPr/>
          </p:nvSpPr>
          <p:spPr>
            <a:xfrm>
              <a:off x="2708603" y="1806396"/>
              <a:ext cx="344617" cy="34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lnTo>
                    <a:pt x="0" y="10810"/>
                  </a:lnTo>
                  <a:lnTo>
                    <a:pt x="10811" y="21600"/>
                  </a:lnTo>
                  <a:lnTo>
                    <a:pt x="21600" y="10810"/>
                  </a:lnTo>
                  <a:lnTo>
                    <a:pt x="1081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Фигура"/>
            <p:cNvSpPr/>
            <p:nvPr/>
          </p:nvSpPr>
          <p:spPr>
            <a:xfrm>
              <a:off x="2610950" y="28"/>
              <a:ext cx="158387" cy="15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425"/>
                  </a:moveTo>
                  <a:lnTo>
                    <a:pt x="19175" y="10800"/>
                  </a:lnTo>
                  <a:lnTo>
                    <a:pt x="10800" y="19171"/>
                  </a:lnTo>
                  <a:lnTo>
                    <a:pt x="2425" y="10800"/>
                  </a:lnTo>
                  <a:lnTo>
                    <a:pt x="10800" y="2425"/>
                  </a:lnTo>
                  <a:close/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Фигура"/>
            <p:cNvSpPr/>
            <p:nvPr/>
          </p:nvSpPr>
          <p:spPr>
            <a:xfrm>
              <a:off x="3446826" y="835765"/>
              <a:ext cx="158359" cy="15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2425"/>
                  </a:moveTo>
                  <a:lnTo>
                    <a:pt x="19174" y="10800"/>
                  </a:lnTo>
                  <a:lnTo>
                    <a:pt x="10802" y="19175"/>
                  </a:lnTo>
                  <a:lnTo>
                    <a:pt x="2426" y="10800"/>
                  </a:lnTo>
                  <a:lnTo>
                    <a:pt x="10802" y="2425"/>
                  </a:lnTo>
                  <a:close/>
                  <a:moveTo>
                    <a:pt x="10802" y="0"/>
                  </a:moveTo>
                  <a:lnTo>
                    <a:pt x="0" y="10800"/>
                  </a:lnTo>
                  <a:lnTo>
                    <a:pt x="10802" y="21600"/>
                  </a:lnTo>
                  <a:lnTo>
                    <a:pt x="21600" y="10800"/>
                  </a:lnTo>
                  <a:lnTo>
                    <a:pt x="1080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Фигура"/>
            <p:cNvSpPr/>
            <p:nvPr/>
          </p:nvSpPr>
          <p:spPr>
            <a:xfrm>
              <a:off x="2650547" y="1044798"/>
              <a:ext cx="336557" cy="33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9" y="0"/>
                  </a:moveTo>
                  <a:lnTo>
                    <a:pt x="0" y="10789"/>
                  </a:lnTo>
                  <a:lnTo>
                    <a:pt x="10789" y="21600"/>
                  </a:lnTo>
                  <a:lnTo>
                    <a:pt x="21600" y="10789"/>
                  </a:lnTo>
                  <a:lnTo>
                    <a:pt x="1078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Фигура"/>
            <p:cNvSpPr/>
            <p:nvPr/>
          </p:nvSpPr>
          <p:spPr>
            <a:xfrm>
              <a:off x="3119313" y="706592"/>
              <a:ext cx="205705" cy="20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6" y="0"/>
                  </a:moveTo>
                  <a:lnTo>
                    <a:pt x="0" y="10799"/>
                  </a:lnTo>
                  <a:lnTo>
                    <a:pt x="10816" y="21600"/>
                  </a:lnTo>
                  <a:lnTo>
                    <a:pt x="21600" y="10799"/>
                  </a:lnTo>
                  <a:lnTo>
                    <a:pt x="108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rgbClr val="E85CDB"/>
                </a:gs>
              </a:gsLst>
              <a:lin ang="80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6" name="Сгруппировать"/>
          <p:cNvGrpSpPr/>
          <p:nvPr/>
        </p:nvGrpSpPr>
        <p:grpSpPr>
          <a:xfrm>
            <a:off x="6726237" y="217515"/>
            <a:ext cx="3651250" cy="3549595"/>
            <a:chOff x="0" y="28"/>
            <a:chExt cx="3651249" cy="3549593"/>
          </a:xfrm>
        </p:grpSpPr>
        <p:sp>
          <p:nvSpPr>
            <p:cNvPr id="66" name="Фигура"/>
            <p:cNvSpPr/>
            <p:nvPr/>
          </p:nvSpPr>
          <p:spPr>
            <a:xfrm>
              <a:off x="504622" y="611432"/>
              <a:ext cx="2742006" cy="2742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65" y="143"/>
                  </a:moveTo>
                  <a:lnTo>
                    <a:pt x="21460" y="18735"/>
                  </a:lnTo>
                  <a:lnTo>
                    <a:pt x="18735" y="21460"/>
                  </a:lnTo>
                  <a:lnTo>
                    <a:pt x="140" y="2865"/>
                  </a:lnTo>
                  <a:lnTo>
                    <a:pt x="2865" y="143"/>
                  </a:lnTo>
                  <a:close/>
                  <a:moveTo>
                    <a:pt x="2865" y="0"/>
                  </a:moveTo>
                  <a:lnTo>
                    <a:pt x="0" y="2865"/>
                  </a:lnTo>
                  <a:lnTo>
                    <a:pt x="18735" y="21600"/>
                  </a:lnTo>
                  <a:lnTo>
                    <a:pt x="21600" y="18735"/>
                  </a:lnTo>
                  <a:lnTo>
                    <a:pt x="286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Фигура"/>
            <p:cNvSpPr/>
            <p:nvPr/>
          </p:nvSpPr>
          <p:spPr>
            <a:xfrm>
              <a:off x="1520173" y="976532"/>
              <a:ext cx="1974070" cy="197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79" y="0"/>
                  </a:moveTo>
                  <a:lnTo>
                    <a:pt x="0" y="2382"/>
                  </a:lnTo>
                  <a:lnTo>
                    <a:pt x="19221" y="21600"/>
                  </a:lnTo>
                  <a:lnTo>
                    <a:pt x="21600" y="19218"/>
                  </a:lnTo>
                  <a:lnTo>
                    <a:pt x="23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Фигура"/>
            <p:cNvSpPr/>
            <p:nvPr/>
          </p:nvSpPr>
          <p:spPr>
            <a:xfrm>
              <a:off x="1402077" y="453373"/>
              <a:ext cx="2249173" cy="2249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8" y="171"/>
                  </a:moveTo>
                  <a:lnTo>
                    <a:pt x="21429" y="20469"/>
                  </a:lnTo>
                  <a:lnTo>
                    <a:pt x="20469" y="21429"/>
                  </a:lnTo>
                  <a:lnTo>
                    <a:pt x="171" y="1131"/>
                  </a:lnTo>
                  <a:lnTo>
                    <a:pt x="1128" y="171"/>
                  </a:lnTo>
                  <a:close/>
                  <a:moveTo>
                    <a:pt x="1128" y="0"/>
                  </a:moveTo>
                  <a:lnTo>
                    <a:pt x="0" y="1131"/>
                  </a:lnTo>
                  <a:lnTo>
                    <a:pt x="20469" y="21600"/>
                  </a:lnTo>
                  <a:lnTo>
                    <a:pt x="21600" y="20469"/>
                  </a:lnTo>
                  <a:lnTo>
                    <a:pt x="112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Фигура"/>
            <p:cNvSpPr/>
            <p:nvPr/>
          </p:nvSpPr>
          <p:spPr>
            <a:xfrm>
              <a:off x="674058" y="1379540"/>
              <a:ext cx="2169654" cy="217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1647"/>
                  </a:lnTo>
                  <a:lnTo>
                    <a:pt x="19953" y="21600"/>
                  </a:lnTo>
                  <a:lnTo>
                    <a:pt x="21600" y="19953"/>
                  </a:lnTo>
                  <a:lnTo>
                    <a:pt x="164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Фигура"/>
            <p:cNvSpPr/>
            <p:nvPr/>
          </p:nvSpPr>
          <p:spPr>
            <a:xfrm>
              <a:off x="534491" y="1239943"/>
              <a:ext cx="205306" cy="20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782"/>
                  </a:lnTo>
                  <a:lnTo>
                    <a:pt x="10800" y="21600"/>
                  </a:lnTo>
                  <a:lnTo>
                    <a:pt x="21600" y="1078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Фигура"/>
            <p:cNvSpPr/>
            <p:nvPr/>
          </p:nvSpPr>
          <p:spPr>
            <a:xfrm>
              <a:off x="-1" y="827183"/>
              <a:ext cx="139229" cy="13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6" y="0"/>
                  </a:moveTo>
                  <a:lnTo>
                    <a:pt x="0" y="10776"/>
                  </a:lnTo>
                  <a:lnTo>
                    <a:pt x="10776" y="21600"/>
                  </a:lnTo>
                  <a:lnTo>
                    <a:pt x="21600" y="10776"/>
                  </a:lnTo>
                  <a:lnTo>
                    <a:pt x="1077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Фигура"/>
            <p:cNvSpPr/>
            <p:nvPr/>
          </p:nvSpPr>
          <p:spPr>
            <a:xfrm>
              <a:off x="948489" y="28"/>
              <a:ext cx="139228" cy="13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8" y="0"/>
                  </a:moveTo>
                  <a:lnTo>
                    <a:pt x="0" y="10824"/>
                  </a:lnTo>
                  <a:lnTo>
                    <a:pt x="10828" y="21600"/>
                  </a:lnTo>
                  <a:lnTo>
                    <a:pt x="21600" y="10824"/>
                  </a:lnTo>
                  <a:lnTo>
                    <a:pt x="1082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Фигура"/>
            <p:cNvSpPr/>
            <p:nvPr/>
          </p:nvSpPr>
          <p:spPr>
            <a:xfrm>
              <a:off x="142613" y="249347"/>
              <a:ext cx="530425" cy="53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lnTo>
                    <a:pt x="0" y="10800"/>
                  </a:lnTo>
                  <a:lnTo>
                    <a:pt x="10807" y="21600"/>
                  </a:lnTo>
                  <a:lnTo>
                    <a:pt x="21600" y="10800"/>
                  </a:lnTo>
                  <a:lnTo>
                    <a:pt x="108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Фигура"/>
            <p:cNvSpPr/>
            <p:nvPr/>
          </p:nvSpPr>
          <p:spPr>
            <a:xfrm>
              <a:off x="1146442" y="603033"/>
              <a:ext cx="333151" cy="33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0"/>
                  </a:moveTo>
                  <a:lnTo>
                    <a:pt x="0" y="10790"/>
                  </a:lnTo>
                  <a:lnTo>
                    <a:pt x="10810" y="21600"/>
                  </a:lnTo>
                  <a:lnTo>
                    <a:pt x="21600" y="10790"/>
                  </a:lnTo>
                  <a:lnTo>
                    <a:pt x="1081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Фигура"/>
            <p:cNvSpPr/>
            <p:nvPr/>
          </p:nvSpPr>
          <p:spPr>
            <a:xfrm>
              <a:off x="803567" y="259747"/>
              <a:ext cx="221086" cy="22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1737"/>
                  </a:moveTo>
                  <a:lnTo>
                    <a:pt x="19863" y="10817"/>
                  </a:lnTo>
                  <a:lnTo>
                    <a:pt x="10783" y="19863"/>
                  </a:lnTo>
                  <a:lnTo>
                    <a:pt x="1737" y="10817"/>
                  </a:lnTo>
                  <a:lnTo>
                    <a:pt x="10783" y="1737"/>
                  </a:lnTo>
                  <a:close/>
                  <a:moveTo>
                    <a:pt x="10783" y="0"/>
                  </a:moveTo>
                  <a:lnTo>
                    <a:pt x="0" y="10817"/>
                  </a:lnTo>
                  <a:lnTo>
                    <a:pt x="10783" y="21600"/>
                  </a:lnTo>
                  <a:lnTo>
                    <a:pt x="21600" y="10817"/>
                  </a:lnTo>
                  <a:lnTo>
                    <a:pt x="1078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614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7" name="Текст заголовка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78" name="Уровень текста 1…"/>
          <p:cNvSpPr txBox="1"/>
          <p:nvPr>
            <p:ph type="body" idx="1"/>
          </p:nvPr>
        </p:nvSpPr>
        <p:spPr>
          <a:xfrm>
            <a:off x="311150" y="1152525"/>
            <a:ext cx="6188075" cy="34163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Сгруппировать"/>
          <p:cNvGrpSpPr/>
          <p:nvPr/>
        </p:nvGrpSpPr>
        <p:grpSpPr>
          <a:xfrm>
            <a:off x="-1568422" y="3387753"/>
            <a:ext cx="3605157" cy="4225869"/>
            <a:chOff x="28" y="28"/>
            <a:chExt cx="3605155" cy="4225868"/>
          </a:xfrm>
        </p:grpSpPr>
        <p:sp>
          <p:nvSpPr>
            <p:cNvPr id="86" name="Фигура"/>
            <p:cNvSpPr/>
            <p:nvPr/>
          </p:nvSpPr>
          <p:spPr>
            <a:xfrm>
              <a:off x="215900" y="404840"/>
              <a:ext cx="2752697" cy="275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9" y="0"/>
                  </a:moveTo>
                  <a:lnTo>
                    <a:pt x="0" y="18789"/>
                  </a:lnTo>
                  <a:lnTo>
                    <a:pt x="2811" y="21600"/>
                  </a:lnTo>
                  <a:lnTo>
                    <a:pt x="21600" y="2811"/>
                  </a:lnTo>
                  <a:lnTo>
                    <a:pt x="1878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Фигура"/>
            <p:cNvSpPr/>
            <p:nvPr/>
          </p:nvSpPr>
          <p:spPr>
            <a:xfrm>
              <a:off x="604865" y="1412903"/>
              <a:ext cx="2012895" cy="2012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45" y="191"/>
                  </a:moveTo>
                  <a:lnTo>
                    <a:pt x="21409" y="2455"/>
                  </a:lnTo>
                  <a:lnTo>
                    <a:pt x="2458" y="21409"/>
                  </a:lnTo>
                  <a:lnTo>
                    <a:pt x="194" y="19145"/>
                  </a:lnTo>
                  <a:lnTo>
                    <a:pt x="19145" y="191"/>
                  </a:lnTo>
                  <a:close/>
                  <a:moveTo>
                    <a:pt x="19145" y="0"/>
                  </a:moveTo>
                  <a:lnTo>
                    <a:pt x="0" y="19145"/>
                  </a:lnTo>
                  <a:lnTo>
                    <a:pt x="2458" y="21600"/>
                  </a:lnTo>
                  <a:lnTo>
                    <a:pt x="21600" y="2455"/>
                  </a:lnTo>
                  <a:lnTo>
                    <a:pt x="1914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Фигура"/>
            <p:cNvSpPr/>
            <p:nvPr/>
          </p:nvSpPr>
          <p:spPr>
            <a:xfrm>
              <a:off x="614362" y="2151063"/>
              <a:ext cx="2074835" cy="207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50" y="0"/>
                  </a:moveTo>
                  <a:lnTo>
                    <a:pt x="0" y="19753"/>
                  </a:lnTo>
                  <a:lnTo>
                    <a:pt x="1847" y="21600"/>
                  </a:lnTo>
                  <a:lnTo>
                    <a:pt x="21600" y="1847"/>
                  </a:lnTo>
                  <a:lnTo>
                    <a:pt x="197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" name="Фигура"/>
            <p:cNvSpPr/>
            <p:nvPr/>
          </p:nvSpPr>
          <p:spPr>
            <a:xfrm>
              <a:off x="873153" y="1311302"/>
              <a:ext cx="2255783" cy="225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549"/>
                  </a:lnTo>
                  <a:lnTo>
                    <a:pt x="1051" y="21600"/>
                  </a:lnTo>
                  <a:lnTo>
                    <a:pt x="21600" y="1051"/>
                  </a:lnTo>
                  <a:lnTo>
                    <a:pt x="205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" name="Фигура"/>
            <p:cNvSpPr/>
            <p:nvPr/>
          </p:nvSpPr>
          <p:spPr>
            <a:xfrm>
              <a:off x="28" y="558827"/>
              <a:ext cx="2211360" cy="220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9" y="174"/>
                  </a:moveTo>
                  <a:lnTo>
                    <a:pt x="21426" y="1721"/>
                  </a:lnTo>
                  <a:lnTo>
                    <a:pt x="1721" y="21426"/>
                  </a:lnTo>
                  <a:lnTo>
                    <a:pt x="174" y="19879"/>
                  </a:lnTo>
                  <a:lnTo>
                    <a:pt x="19879" y="174"/>
                  </a:lnTo>
                  <a:close/>
                  <a:moveTo>
                    <a:pt x="19879" y="0"/>
                  </a:moveTo>
                  <a:lnTo>
                    <a:pt x="0" y="19879"/>
                  </a:lnTo>
                  <a:lnTo>
                    <a:pt x="1721" y="21600"/>
                  </a:lnTo>
                  <a:lnTo>
                    <a:pt x="21600" y="1721"/>
                  </a:lnTo>
                  <a:lnTo>
                    <a:pt x="198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" name="Фигура"/>
            <p:cNvSpPr/>
            <p:nvPr/>
          </p:nvSpPr>
          <p:spPr>
            <a:xfrm>
              <a:off x="2135187" y="425478"/>
              <a:ext cx="207963" cy="20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782"/>
                  </a:lnTo>
                  <a:lnTo>
                    <a:pt x="10800" y="21600"/>
                  </a:lnTo>
                  <a:lnTo>
                    <a:pt x="21600" y="1078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" name="Фигура"/>
            <p:cNvSpPr/>
            <p:nvPr/>
          </p:nvSpPr>
          <p:spPr>
            <a:xfrm>
              <a:off x="2708302" y="1806602"/>
              <a:ext cx="344461" cy="34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lnTo>
                    <a:pt x="0" y="10810"/>
                  </a:lnTo>
                  <a:lnTo>
                    <a:pt x="10811" y="21600"/>
                  </a:lnTo>
                  <a:lnTo>
                    <a:pt x="21600" y="10810"/>
                  </a:lnTo>
                  <a:lnTo>
                    <a:pt x="108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" name="Фигура"/>
            <p:cNvSpPr/>
            <p:nvPr/>
          </p:nvSpPr>
          <p:spPr>
            <a:xfrm>
              <a:off x="2611438" y="28"/>
              <a:ext cx="157163" cy="15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425"/>
                  </a:moveTo>
                  <a:lnTo>
                    <a:pt x="19175" y="10800"/>
                  </a:lnTo>
                  <a:lnTo>
                    <a:pt x="10800" y="19171"/>
                  </a:lnTo>
                  <a:lnTo>
                    <a:pt x="2425" y="10800"/>
                  </a:lnTo>
                  <a:lnTo>
                    <a:pt x="10800" y="2425"/>
                  </a:lnTo>
                  <a:close/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" name="Фигура"/>
            <p:cNvSpPr/>
            <p:nvPr/>
          </p:nvSpPr>
          <p:spPr>
            <a:xfrm>
              <a:off x="3446490" y="835025"/>
              <a:ext cx="15869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2425"/>
                  </a:moveTo>
                  <a:lnTo>
                    <a:pt x="19174" y="10800"/>
                  </a:lnTo>
                  <a:lnTo>
                    <a:pt x="10802" y="19175"/>
                  </a:lnTo>
                  <a:lnTo>
                    <a:pt x="2426" y="10800"/>
                  </a:lnTo>
                  <a:lnTo>
                    <a:pt x="10802" y="2425"/>
                  </a:lnTo>
                  <a:close/>
                  <a:moveTo>
                    <a:pt x="10802" y="0"/>
                  </a:moveTo>
                  <a:lnTo>
                    <a:pt x="0" y="10800"/>
                  </a:lnTo>
                  <a:lnTo>
                    <a:pt x="10802" y="21600"/>
                  </a:lnTo>
                  <a:lnTo>
                    <a:pt x="21600" y="10800"/>
                  </a:lnTo>
                  <a:lnTo>
                    <a:pt x="1080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" name="Фигура"/>
            <p:cNvSpPr/>
            <p:nvPr/>
          </p:nvSpPr>
          <p:spPr>
            <a:xfrm>
              <a:off x="2808287" y="30162"/>
              <a:ext cx="536548" cy="53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lnTo>
                    <a:pt x="0" y="10799"/>
                  </a:lnTo>
                  <a:lnTo>
                    <a:pt x="10807" y="21600"/>
                  </a:lnTo>
                  <a:lnTo>
                    <a:pt x="21600" y="10799"/>
                  </a:lnTo>
                  <a:lnTo>
                    <a:pt x="108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" name="Фигура"/>
            <p:cNvSpPr/>
            <p:nvPr/>
          </p:nvSpPr>
          <p:spPr>
            <a:xfrm>
              <a:off x="2651125" y="1044603"/>
              <a:ext cx="336523" cy="336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9" y="0"/>
                  </a:moveTo>
                  <a:lnTo>
                    <a:pt x="0" y="10789"/>
                  </a:lnTo>
                  <a:lnTo>
                    <a:pt x="10789" y="21600"/>
                  </a:lnTo>
                  <a:lnTo>
                    <a:pt x="21600" y="10789"/>
                  </a:lnTo>
                  <a:lnTo>
                    <a:pt x="1078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" name="Фигура"/>
            <p:cNvSpPr/>
            <p:nvPr/>
          </p:nvSpPr>
          <p:spPr>
            <a:xfrm>
              <a:off x="3119437" y="706438"/>
              <a:ext cx="204788" cy="20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6" y="0"/>
                  </a:moveTo>
                  <a:lnTo>
                    <a:pt x="0" y="10799"/>
                  </a:lnTo>
                  <a:lnTo>
                    <a:pt x="10816" y="21600"/>
                  </a:lnTo>
                  <a:lnTo>
                    <a:pt x="21600" y="10799"/>
                  </a:lnTo>
                  <a:lnTo>
                    <a:pt x="108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2" name="Сгруппировать"/>
          <p:cNvGrpSpPr/>
          <p:nvPr/>
        </p:nvGrpSpPr>
        <p:grpSpPr>
          <a:xfrm>
            <a:off x="7107265" y="-2468535"/>
            <a:ext cx="3605158" cy="4225870"/>
            <a:chOff x="28" y="27"/>
            <a:chExt cx="3605156" cy="4225868"/>
          </a:xfrm>
        </p:grpSpPr>
        <p:sp>
          <p:nvSpPr>
            <p:cNvPr id="99" name="Фигура"/>
            <p:cNvSpPr/>
            <p:nvPr/>
          </p:nvSpPr>
          <p:spPr>
            <a:xfrm flipH="1" rot="16200000">
              <a:off x="1626394" y="123031"/>
              <a:ext cx="352426" cy="35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6" y="0"/>
                  </a:moveTo>
                  <a:lnTo>
                    <a:pt x="0" y="10799"/>
                  </a:lnTo>
                  <a:lnTo>
                    <a:pt x="10816" y="21600"/>
                  </a:lnTo>
                  <a:lnTo>
                    <a:pt x="21600" y="10799"/>
                  </a:lnTo>
                  <a:lnTo>
                    <a:pt x="108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Фигура"/>
            <p:cNvSpPr/>
            <p:nvPr/>
          </p:nvSpPr>
          <p:spPr>
            <a:xfrm rot="10800000">
              <a:off x="636615" y="1068387"/>
              <a:ext cx="2752698" cy="2752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9" y="0"/>
                  </a:moveTo>
                  <a:lnTo>
                    <a:pt x="0" y="18789"/>
                  </a:lnTo>
                  <a:lnTo>
                    <a:pt x="2811" y="21600"/>
                  </a:lnTo>
                  <a:lnTo>
                    <a:pt x="21600" y="2811"/>
                  </a:lnTo>
                  <a:lnTo>
                    <a:pt x="1878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Фигура"/>
            <p:cNvSpPr/>
            <p:nvPr/>
          </p:nvSpPr>
          <p:spPr>
            <a:xfrm rot="10800000">
              <a:off x="987453" y="800100"/>
              <a:ext cx="2012895" cy="2012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45" y="191"/>
                  </a:moveTo>
                  <a:lnTo>
                    <a:pt x="21409" y="2455"/>
                  </a:lnTo>
                  <a:lnTo>
                    <a:pt x="2458" y="21409"/>
                  </a:lnTo>
                  <a:lnTo>
                    <a:pt x="194" y="19145"/>
                  </a:lnTo>
                  <a:lnTo>
                    <a:pt x="19145" y="191"/>
                  </a:lnTo>
                  <a:close/>
                  <a:moveTo>
                    <a:pt x="19145" y="0"/>
                  </a:moveTo>
                  <a:lnTo>
                    <a:pt x="0" y="19145"/>
                  </a:lnTo>
                  <a:lnTo>
                    <a:pt x="2458" y="21600"/>
                  </a:lnTo>
                  <a:lnTo>
                    <a:pt x="21600" y="2455"/>
                  </a:lnTo>
                  <a:lnTo>
                    <a:pt x="1914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Фигура"/>
            <p:cNvSpPr/>
            <p:nvPr/>
          </p:nvSpPr>
          <p:spPr>
            <a:xfrm rot="10800000">
              <a:off x="916015" y="28"/>
              <a:ext cx="2074836" cy="207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50" y="0"/>
                  </a:moveTo>
                  <a:lnTo>
                    <a:pt x="0" y="19753"/>
                  </a:lnTo>
                  <a:lnTo>
                    <a:pt x="1847" y="21600"/>
                  </a:lnTo>
                  <a:lnTo>
                    <a:pt x="21600" y="1847"/>
                  </a:lnTo>
                  <a:lnTo>
                    <a:pt x="197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Фигура"/>
            <p:cNvSpPr/>
            <p:nvPr/>
          </p:nvSpPr>
          <p:spPr>
            <a:xfrm rot="10800000">
              <a:off x="476278" y="658841"/>
              <a:ext cx="2255781" cy="225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549"/>
                  </a:lnTo>
                  <a:lnTo>
                    <a:pt x="1051" y="21600"/>
                  </a:lnTo>
                  <a:lnTo>
                    <a:pt x="21600" y="1051"/>
                  </a:lnTo>
                  <a:lnTo>
                    <a:pt x="205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Фигура"/>
            <p:cNvSpPr/>
            <p:nvPr/>
          </p:nvSpPr>
          <p:spPr>
            <a:xfrm rot="10800000">
              <a:off x="1393825" y="1457324"/>
              <a:ext cx="2211360" cy="2209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9" y="174"/>
                  </a:moveTo>
                  <a:lnTo>
                    <a:pt x="21426" y="1721"/>
                  </a:lnTo>
                  <a:lnTo>
                    <a:pt x="1721" y="21426"/>
                  </a:lnTo>
                  <a:lnTo>
                    <a:pt x="174" y="19879"/>
                  </a:lnTo>
                  <a:lnTo>
                    <a:pt x="19879" y="174"/>
                  </a:lnTo>
                  <a:close/>
                  <a:moveTo>
                    <a:pt x="19879" y="0"/>
                  </a:moveTo>
                  <a:lnTo>
                    <a:pt x="0" y="19879"/>
                  </a:lnTo>
                  <a:lnTo>
                    <a:pt x="1721" y="21600"/>
                  </a:lnTo>
                  <a:lnTo>
                    <a:pt x="21600" y="1721"/>
                  </a:lnTo>
                  <a:lnTo>
                    <a:pt x="198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Фигура"/>
            <p:cNvSpPr/>
            <p:nvPr/>
          </p:nvSpPr>
          <p:spPr>
            <a:xfrm rot="10800000">
              <a:off x="1262062" y="3592512"/>
              <a:ext cx="207964" cy="20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782"/>
                  </a:lnTo>
                  <a:lnTo>
                    <a:pt x="10800" y="21600"/>
                  </a:lnTo>
                  <a:lnTo>
                    <a:pt x="21600" y="1078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Фигура"/>
            <p:cNvSpPr/>
            <p:nvPr/>
          </p:nvSpPr>
          <p:spPr>
            <a:xfrm rot="10800000">
              <a:off x="552450" y="2074890"/>
              <a:ext cx="344460" cy="34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lnTo>
                    <a:pt x="0" y="10810"/>
                  </a:lnTo>
                  <a:lnTo>
                    <a:pt x="10811" y="21600"/>
                  </a:lnTo>
                  <a:lnTo>
                    <a:pt x="21600" y="10810"/>
                  </a:lnTo>
                  <a:lnTo>
                    <a:pt x="108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" name="Фигура"/>
            <p:cNvSpPr/>
            <p:nvPr/>
          </p:nvSpPr>
          <p:spPr>
            <a:xfrm rot="10800000">
              <a:off x="836612" y="4067175"/>
              <a:ext cx="157164" cy="15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425"/>
                  </a:moveTo>
                  <a:lnTo>
                    <a:pt x="19175" y="10800"/>
                  </a:lnTo>
                  <a:lnTo>
                    <a:pt x="10800" y="19171"/>
                  </a:lnTo>
                  <a:lnTo>
                    <a:pt x="2425" y="10800"/>
                  </a:lnTo>
                  <a:lnTo>
                    <a:pt x="10800" y="2425"/>
                  </a:lnTo>
                  <a:close/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Фигура"/>
            <p:cNvSpPr/>
            <p:nvPr/>
          </p:nvSpPr>
          <p:spPr>
            <a:xfrm rot="10800000">
              <a:off x="28" y="3232150"/>
              <a:ext cx="15869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2425"/>
                  </a:moveTo>
                  <a:lnTo>
                    <a:pt x="19174" y="10800"/>
                  </a:lnTo>
                  <a:lnTo>
                    <a:pt x="10802" y="19175"/>
                  </a:lnTo>
                  <a:lnTo>
                    <a:pt x="2426" y="10800"/>
                  </a:lnTo>
                  <a:lnTo>
                    <a:pt x="10802" y="2425"/>
                  </a:lnTo>
                  <a:close/>
                  <a:moveTo>
                    <a:pt x="10802" y="0"/>
                  </a:moveTo>
                  <a:lnTo>
                    <a:pt x="0" y="10800"/>
                  </a:lnTo>
                  <a:lnTo>
                    <a:pt x="10802" y="21600"/>
                  </a:lnTo>
                  <a:lnTo>
                    <a:pt x="21600" y="10800"/>
                  </a:lnTo>
                  <a:lnTo>
                    <a:pt x="1080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Фигура"/>
            <p:cNvSpPr/>
            <p:nvPr/>
          </p:nvSpPr>
          <p:spPr>
            <a:xfrm rot="10800000">
              <a:off x="260378" y="3659186"/>
              <a:ext cx="536548" cy="53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lnTo>
                    <a:pt x="0" y="10799"/>
                  </a:lnTo>
                  <a:lnTo>
                    <a:pt x="10807" y="21600"/>
                  </a:lnTo>
                  <a:lnTo>
                    <a:pt x="21600" y="10799"/>
                  </a:lnTo>
                  <a:lnTo>
                    <a:pt x="108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Фигура"/>
            <p:cNvSpPr/>
            <p:nvPr/>
          </p:nvSpPr>
          <p:spPr>
            <a:xfrm rot="10800000">
              <a:off x="617565" y="2844799"/>
              <a:ext cx="336523" cy="336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9" y="0"/>
                  </a:moveTo>
                  <a:lnTo>
                    <a:pt x="0" y="10789"/>
                  </a:lnTo>
                  <a:lnTo>
                    <a:pt x="10789" y="21600"/>
                  </a:lnTo>
                  <a:lnTo>
                    <a:pt x="21600" y="10789"/>
                  </a:lnTo>
                  <a:lnTo>
                    <a:pt x="1078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Фигура"/>
            <p:cNvSpPr/>
            <p:nvPr/>
          </p:nvSpPr>
          <p:spPr>
            <a:xfrm rot="10800000">
              <a:off x="280987" y="3313112"/>
              <a:ext cx="204789" cy="20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6" y="0"/>
                  </a:moveTo>
                  <a:lnTo>
                    <a:pt x="0" y="10799"/>
                  </a:lnTo>
                  <a:lnTo>
                    <a:pt x="10816" y="21600"/>
                  </a:lnTo>
                  <a:lnTo>
                    <a:pt x="21600" y="10799"/>
                  </a:lnTo>
                  <a:lnTo>
                    <a:pt x="108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3" name="Текст заголовка"/>
          <p:cNvSpPr txBox="1"/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14" name="Уровень текста 1…"/>
          <p:cNvSpPr txBox="1"/>
          <p:nvPr>
            <p:ph type="body" idx="1"/>
          </p:nvPr>
        </p:nvSpPr>
        <p:spPr>
          <a:xfrm>
            <a:off x="311150" y="1152525"/>
            <a:ext cx="6188075" cy="34163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Номер слайда"/>
          <p:cNvSpPr txBox="1"/>
          <p:nvPr>
            <p:ph type="sldNum" sz="quarter" idx="2"/>
          </p:nvPr>
        </p:nvSpPr>
        <p:spPr>
          <a:xfrm>
            <a:off x="-209198" y="0"/>
            <a:ext cx="210469" cy="19738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>
                <a:solidFill>
                  <a:srgbClr val="8E8D9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Сгруппировать"/>
          <p:cNvGrpSpPr/>
          <p:nvPr/>
        </p:nvGrpSpPr>
        <p:grpSpPr>
          <a:xfrm>
            <a:off x="7375553" y="-1239810"/>
            <a:ext cx="2601858" cy="2830458"/>
            <a:chOff x="0" y="0"/>
            <a:chExt cx="2601857" cy="2830457"/>
          </a:xfrm>
        </p:grpSpPr>
        <p:sp>
          <p:nvSpPr>
            <p:cNvPr id="129" name="Фигура"/>
            <p:cNvSpPr/>
            <p:nvPr/>
          </p:nvSpPr>
          <p:spPr>
            <a:xfrm flipH="1" rot="16200000">
              <a:off x="447686" y="-14"/>
              <a:ext cx="2012896" cy="2012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45" y="191"/>
                  </a:moveTo>
                  <a:lnTo>
                    <a:pt x="21409" y="2455"/>
                  </a:lnTo>
                  <a:lnTo>
                    <a:pt x="2458" y="21409"/>
                  </a:lnTo>
                  <a:lnTo>
                    <a:pt x="194" y="19145"/>
                  </a:lnTo>
                  <a:lnTo>
                    <a:pt x="19145" y="191"/>
                  </a:lnTo>
                  <a:close/>
                  <a:moveTo>
                    <a:pt x="19145" y="0"/>
                  </a:moveTo>
                  <a:lnTo>
                    <a:pt x="0" y="19145"/>
                  </a:lnTo>
                  <a:lnTo>
                    <a:pt x="2458" y="21600"/>
                  </a:lnTo>
                  <a:lnTo>
                    <a:pt x="21600" y="2455"/>
                  </a:lnTo>
                  <a:lnTo>
                    <a:pt x="1914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Фигура"/>
            <p:cNvSpPr/>
            <p:nvPr/>
          </p:nvSpPr>
          <p:spPr>
            <a:xfrm flipH="1" rot="16200000">
              <a:off x="346075" y="268288"/>
              <a:ext cx="2255782" cy="225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549"/>
                  </a:lnTo>
                  <a:lnTo>
                    <a:pt x="1051" y="21600"/>
                  </a:lnTo>
                  <a:lnTo>
                    <a:pt x="21600" y="1051"/>
                  </a:lnTo>
                  <a:lnTo>
                    <a:pt x="205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Фигура"/>
            <p:cNvSpPr/>
            <p:nvPr/>
          </p:nvSpPr>
          <p:spPr>
            <a:xfrm flipH="1" rot="16200000">
              <a:off x="-14" y="1698610"/>
              <a:ext cx="207963" cy="20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782"/>
                  </a:lnTo>
                  <a:lnTo>
                    <a:pt x="10800" y="21600"/>
                  </a:lnTo>
                  <a:lnTo>
                    <a:pt x="21600" y="1078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Фигура"/>
            <p:cNvSpPr/>
            <p:nvPr/>
          </p:nvSpPr>
          <p:spPr>
            <a:xfrm flipH="1" rot="16200000">
              <a:off x="841359" y="2103452"/>
              <a:ext cx="344462" cy="34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lnTo>
                    <a:pt x="0" y="10810"/>
                  </a:lnTo>
                  <a:lnTo>
                    <a:pt x="10811" y="21600"/>
                  </a:lnTo>
                  <a:lnTo>
                    <a:pt x="21600" y="10810"/>
                  </a:lnTo>
                  <a:lnTo>
                    <a:pt x="108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Фигура"/>
            <p:cNvSpPr/>
            <p:nvPr/>
          </p:nvSpPr>
          <p:spPr>
            <a:xfrm flipH="1" rot="16200000">
              <a:off x="565150" y="2671735"/>
              <a:ext cx="15869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2425"/>
                  </a:moveTo>
                  <a:lnTo>
                    <a:pt x="19174" y="10800"/>
                  </a:lnTo>
                  <a:lnTo>
                    <a:pt x="10802" y="19175"/>
                  </a:lnTo>
                  <a:lnTo>
                    <a:pt x="2426" y="10800"/>
                  </a:lnTo>
                  <a:lnTo>
                    <a:pt x="10802" y="2425"/>
                  </a:lnTo>
                  <a:close/>
                  <a:moveTo>
                    <a:pt x="10802" y="0"/>
                  </a:moveTo>
                  <a:lnTo>
                    <a:pt x="0" y="10800"/>
                  </a:lnTo>
                  <a:lnTo>
                    <a:pt x="10802" y="21600"/>
                  </a:lnTo>
                  <a:lnTo>
                    <a:pt x="21600" y="10800"/>
                  </a:lnTo>
                  <a:lnTo>
                    <a:pt x="1080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7" name="Сгруппировать"/>
          <p:cNvGrpSpPr/>
          <p:nvPr/>
        </p:nvGrpSpPr>
        <p:grpSpPr>
          <a:xfrm>
            <a:off x="357187" y="4200553"/>
            <a:ext cx="512764" cy="598460"/>
            <a:chOff x="0" y="28"/>
            <a:chExt cx="512762" cy="598459"/>
          </a:xfrm>
        </p:grpSpPr>
        <p:sp>
          <p:nvSpPr>
            <p:cNvPr id="135" name="Фигура"/>
            <p:cNvSpPr/>
            <p:nvPr/>
          </p:nvSpPr>
          <p:spPr>
            <a:xfrm>
              <a:off x="163511" y="249237"/>
              <a:ext cx="349252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6" y="0"/>
                  </a:moveTo>
                  <a:lnTo>
                    <a:pt x="0" y="10799"/>
                  </a:lnTo>
                  <a:lnTo>
                    <a:pt x="10816" y="21600"/>
                  </a:lnTo>
                  <a:lnTo>
                    <a:pt x="21600" y="10799"/>
                  </a:lnTo>
                  <a:lnTo>
                    <a:pt x="108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Фигура"/>
            <p:cNvSpPr/>
            <p:nvPr/>
          </p:nvSpPr>
          <p:spPr>
            <a:xfrm flipH="1" rot="16200000">
              <a:off x="27" y="0"/>
              <a:ext cx="158695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2425"/>
                  </a:moveTo>
                  <a:lnTo>
                    <a:pt x="19174" y="10800"/>
                  </a:lnTo>
                  <a:lnTo>
                    <a:pt x="10802" y="19175"/>
                  </a:lnTo>
                  <a:lnTo>
                    <a:pt x="2426" y="10800"/>
                  </a:lnTo>
                  <a:lnTo>
                    <a:pt x="10802" y="2425"/>
                  </a:lnTo>
                  <a:close/>
                  <a:moveTo>
                    <a:pt x="10802" y="0"/>
                  </a:moveTo>
                  <a:lnTo>
                    <a:pt x="0" y="10800"/>
                  </a:lnTo>
                  <a:lnTo>
                    <a:pt x="10802" y="21600"/>
                  </a:lnTo>
                  <a:lnTo>
                    <a:pt x="21600" y="10800"/>
                  </a:lnTo>
                  <a:lnTo>
                    <a:pt x="1080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8" name="Фигура"/>
          <p:cNvSpPr/>
          <p:nvPr/>
        </p:nvSpPr>
        <p:spPr>
          <a:xfrm flipH="1" rot="16200000">
            <a:off x="9040032" y="669145"/>
            <a:ext cx="207964" cy="206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0782"/>
                </a:lnTo>
                <a:lnTo>
                  <a:pt x="10800" y="21600"/>
                </a:lnTo>
                <a:lnTo>
                  <a:pt x="21600" y="10782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Фигура"/>
          <p:cNvSpPr/>
          <p:nvPr/>
        </p:nvSpPr>
        <p:spPr>
          <a:xfrm flipH="1" rot="16200000">
            <a:off x="8274050" y="344487"/>
            <a:ext cx="350838" cy="35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6" y="0"/>
                </a:moveTo>
                <a:lnTo>
                  <a:pt x="0" y="10799"/>
                </a:lnTo>
                <a:lnTo>
                  <a:pt x="10816" y="21600"/>
                </a:lnTo>
                <a:lnTo>
                  <a:pt x="21600" y="10799"/>
                </a:lnTo>
                <a:lnTo>
                  <a:pt x="10816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5" name="Сгруппировать"/>
          <p:cNvGrpSpPr/>
          <p:nvPr/>
        </p:nvGrpSpPr>
        <p:grpSpPr>
          <a:xfrm>
            <a:off x="-1115985" y="692178"/>
            <a:ext cx="3605157" cy="4225869"/>
            <a:chOff x="28" y="28"/>
            <a:chExt cx="3605155" cy="4225868"/>
          </a:xfrm>
        </p:grpSpPr>
        <p:sp>
          <p:nvSpPr>
            <p:cNvPr id="3" name="Фигура"/>
            <p:cNvSpPr/>
            <p:nvPr/>
          </p:nvSpPr>
          <p:spPr>
            <a:xfrm>
              <a:off x="215900" y="404840"/>
              <a:ext cx="2752697" cy="275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9" y="0"/>
                  </a:moveTo>
                  <a:lnTo>
                    <a:pt x="0" y="18789"/>
                  </a:lnTo>
                  <a:lnTo>
                    <a:pt x="2811" y="21600"/>
                  </a:lnTo>
                  <a:lnTo>
                    <a:pt x="21600" y="2811"/>
                  </a:lnTo>
                  <a:lnTo>
                    <a:pt x="1878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Фигура"/>
            <p:cNvSpPr/>
            <p:nvPr/>
          </p:nvSpPr>
          <p:spPr>
            <a:xfrm>
              <a:off x="604866" y="1412903"/>
              <a:ext cx="2012894" cy="2012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45" y="191"/>
                  </a:moveTo>
                  <a:lnTo>
                    <a:pt x="21409" y="2455"/>
                  </a:lnTo>
                  <a:lnTo>
                    <a:pt x="2458" y="21409"/>
                  </a:lnTo>
                  <a:lnTo>
                    <a:pt x="194" y="19145"/>
                  </a:lnTo>
                  <a:lnTo>
                    <a:pt x="19145" y="191"/>
                  </a:lnTo>
                  <a:close/>
                  <a:moveTo>
                    <a:pt x="19145" y="0"/>
                  </a:moveTo>
                  <a:lnTo>
                    <a:pt x="0" y="19145"/>
                  </a:lnTo>
                  <a:lnTo>
                    <a:pt x="2458" y="21600"/>
                  </a:lnTo>
                  <a:lnTo>
                    <a:pt x="21600" y="2455"/>
                  </a:lnTo>
                  <a:lnTo>
                    <a:pt x="1914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Фигура"/>
            <p:cNvSpPr/>
            <p:nvPr/>
          </p:nvSpPr>
          <p:spPr>
            <a:xfrm>
              <a:off x="614363" y="2151063"/>
              <a:ext cx="2074835" cy="207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50" y="0"/>
                  </a:moveTo>
                  <a:lnTo>
                    <a:pt x="0" y="19753"/>
                  </a:lnTo>
                  <a:lnTo>
                    <a:pt x="1847" y="21600"/>
                  </a:lnTo>
                  <a:lnTo>
                    <a:pt x="21600" y="1847"/>
                  </a:lnTo>
                  <a:lnTo>
                    <a:pt x="197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Фигура"/>
            <p:cNvSpPr/>
            <p:nvPr/>
          </p:nvSpPr>
          <p:spPr>
            <a:xfrm>
              <a:off x="873153" y="1311302"/>
              <a:ext cx="2255783" cy="225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46" y="0"/>
                  </a:moveTo>
                  <a:lnTo>
                    <a:pt x="0" y="20549"/>
                  </a:lnTo>
                  <a:lnTo>
                    <a:pt x="1051" y="21600"/>
                  </a:lnTo>
                  <a:lnTo>
                    <a:pt x="21600" y="1051"/>
                  </a:lnTo>
                  <a:lnTo>
                    <a:pt x="205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Фигура"/>
            <p:cNvSpPr/>
            <p:nvPr/>
          </p:nvSpPr>
          <p:spPr>
            <a:xfrm>
              <a:off x="28" y="558827"/>
              <a:ext cx="2211360" cy="220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9" y="174"/>
                  </a:moveTo>
                  <a:lnTo>
                    <a:pt x="21426" y="1721"/>
                  </a:lnTo>
                  <a:lnTo>
                    <a:pt x="1721" y="21426"/>
                  </a:lnTo>
                  <a:lnTo>
                    <a:pt x="174" y="19879"/>
                  </a:lnTo>
                  <a:lnTo>
                    <a:pt x="19879" y="174"/>
                  </a:lnTo>
                  <a:close/>
                  <a:moveTo>
                    <a:pt x="19879" y="0"/>
                  </a:moveTo>
                  <a:lnTo>
                    <a:pt x="0" y="19879"/>
                  </a:lnTo>
                  <a:lnTo>
                    <a:pt x="1721" y="21600"/>
                  </a:lnTo>
                  <a:lnTo>
                    <a:pt x="21600" y="1721"/>
                  </a:lnTo>
                  <a:lnTo>
                    <a:pt x="198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Фигура"/>
            <p:cNvSpPr/>
            <p:nvPr/>
          </p:nvSpPr>
          <p:spPr>
            <a:xfrm>
              <a:off x="2135187" y="425478"/>
              <a:ext cx="207964" cy="207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782"/>
                  </a:lnTo>
                  <a:lnTo>
                    <a:pt x="10800" y="21600"/>
                  </a:lnTo>
                  <a:lnTo>
                    <a:pt x="21600" y="1078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Фигура"/>
            <p:cNvSpPr/>
            <p:nvPr/>
          </p:nvSpPr>
          <p:spPr>
            <a:xfrm>
              <a:off x="2708303" y="1806602"/>
              <a:ext cx="344460" cy="344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lnTo>
                    <a:pt x="0" y="10810"/>
                  </a:lnTo>
                  <a:lnTo>
                    <a:pt x="10811" y="21600"/>
                  </a:lnTo>
                  <a:lnTo>
                    <a:pt x="21600" y="10810"/>
                  </a:lnTo>
                  <a:lnTo>
                    <a:pt x="108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Фигура"/>
            <p:cNvSpPr/>
            <p:nvPr/>
          </p:nvSpPr>
          <p:spPr>
            <a:xfrm>
              <a:off x="2611438" y="28"/>
              <a:ext cx="157164" cy="15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425"/>
                  </a:moveTo>
                  <a:lnTo>
                    <a:pt x="19175" y="10800"/>
                  </a:lnTo>
                  <a:lnTo>
                    <a:pt x="10800" y="19171"/>
                  </a:lnTo>
                  <a:lnTo>
                    <a:pt x="2425" y="10800"/>
                  </a:lnTo>
                  <a:lnTo>
                    <a:pt x="10800" y="2425"/>
                  </a:lnTo>
                  <a:close/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" name="Фигура"/>
            <p:cNvSpPr/>
            <p:nvPr/>
          </p:nvSpPr>
          <p:spPr>
            <a:xfrm>
              <a:off x="3446490" y="835025"/>
              <a:ext cx="15869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2425"/>
                  </a:moveTo>
                  <a:lnTo>
                    <a:pt x="19174" y="10800"/>
                  </a:lnTo>
                  <a:lnTo>
                    <a:pt x="10802" y="19175"/>
                  </a:lnTo>
                  <a:lnTo>
                    <a:pt x="2426" y="10800"/>
                  </a:lnTo>
                  <a:lnTo>
                    <a:pt x="10802" y="2425"/>
                  </a:lnTo>
                  <a:close/>
                  <a:moveTo>
                    <a:pt x="10802" y="0"/>
                  </a:moveTo>
                  <a:lnTo>
                    <a:pt x="0" y="10800"/>
                  </a:lnTo>
                  <a:lnTo>
                    <a:pt x="10802" y="21600"/>
                  </a:lnTo>
                  <a:lnTo>
                    <a:pt x="21600" y="10800"/>
                  </a:lnTo>
                  <a:lnTo>
                    <a:pt x="1080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Фигура"/>
            <p:cNvSpPr/>
            <p:nvPr/>
          </p:nvSpPr>
          <p:spPr>
            <a:xfrm>
              <a:off x="2808287" y="30162"/>
              <a:ext cx="536548" cy="53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7" y="0"/>
                  </a:moveTo>
                  <a:lnTo>
                    <a:pt x="0" y="10799"/>
                  </a:lnTo>
                  <a:lnTo>
                    <a:pt x="10807" y="21600"/>
                  </a:lnTo>
                  <a:lnTo>
                    <a:pt x="21600" y="10799"/>
                  </a:lnTo>
                  <a:lnTo>
                    <a:pt x="1080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Фигура"/>
            <p:cNvSpPr/>
            <p:nvPr/>
          </p:nvSpPr>
          <p:spPr>
            <a:xfrm>
              <a:off x="2651126" y="1044603"/>
              <a:ext cx="336523" cy="336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9" y="0"/>
                  </a:moveTo>
                  <a:lnTo>
                    <a:pt x="0" y="10789"/>
                  </a:lnTo>
                  <a:lnTo>
                    <a:pt x="10789" y="21600"/>
                  </a:lnTo>
                  <a:lnTo>
                    <a:pt x="21600" y="10789"/>
                  </a:lnTo>
                  <a:lnTo>
                    <a:pt x="1078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Фигура"/>
            <p:cNvSpPr/>
            <p:nvPr/>
          </p:nvSpPr>
          <p:spPr>
            <a:xfrm>
              <a:off x="3119437" y="706438"/>
              <a:ext cx="204789" cy="20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6" y="0"/>
                  </a:moveTo>
                  <a:lnTo>
                    <a:pt x="0" y="10799"/>
                  </a:lnTo>
                  <a:lnTo>
                    <a:pt x="10816" y="21600"/>
                  </a:lnTo>
                  <a:lnTo>
                    <a:pt x="21600" y="10799"/>
                  </a:lnTo>
                  <a:lnTo>
                    <a:pt x="108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5CDB"/>
                </a:gs>
                <a:gs pos="100000">
                  <a:schemeClr val="accent2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" name="Фигура"/>
          <p:cNvSpPr/>
          <p:nvPr/>
        </p:nvSpPr>
        <p:spPr>
          <a:xfrm rot="10800000">
            <a:off x="7281890" y="1290637"/>
            <a:ext cx="2754286" cy="2752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789" y="0"/>
                </a:moveTo>
                <a:lnTo>
                  <a:pt x="0" y="18789"/>
                </a:lnTo>
                <a:lnTo>
                  <a:pt x="2811" y="21600"/>
                </a:lnTo>
                <a:lnTo>
                  <a:pt x="21600" y="2811"/>
                </a:lnTo>
                <a:lnTo>
                  <a:pt x="18789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" name="Фигура"/>
          <p:cNvSpPr/>
          <p:nvPr/>
        </p:nvSpPr>
        <p:spPr>
          <a:xfrm rot="10800000">
            <a:off x="7632728" y="1020762"/>
            <a:ext cx="2014482" cy="2014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45" y="191"/>
                </a:moveTo>
                <a:lnTo>
                  <a:pt x="21409" y="2455"/>
                </a:lnTo>
                <a:lnTo>
                  <a:pt x="2458" y="21409"/>
                </a:lnTo>
                <a:lnTo>
                  <a:pt x="194" y="19145"/>
                </a:lnTo>
                <a:lnTo>
                  <a:pt x="19145" y="191"/>
                </a:lnTo>
                <a:close/>
                <a:moveTo>
                  <a:pt x="19145" y="0"/>
                </a:moveTo>
                <a:lnTo>
                  <a:pt x="0" y="19145"/>
                </a:lnTo>
                <a:lnTo>
                  <a:pt x="2458" y="21600"/>
                </a:lnTo>
                <a:lnTo>
                  <a:pt x="21600" y="2455"/>
                </a:lnTo>
                <a:lnTo>
                  <a:pt x="19145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" name="Фигура"/>
          <p:cNvSpPr/>
          <p:nvPr/>
        </p:nvSpPr>
        <p:spPr>
          <a:xfrm rot="10800000">
            <a:off x="7561290" y="222278"/>
            <a:ext cx="2076423" cy="2074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50" y="0"/>
                </a:moveTo>
                <a:lnTo>
                  <a:pt x="0" y="19753"/>
                </a:lnTo>
                <a:lnTo>
                  <a:pt x="1847" y="21600"/>
                </a:lnTo>
                <a:lnTo>
                  <a:pt x="21600" y="1847"/>
                </a:lnTo>
                <a:lnTo>
                  <a:pt x="19750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" name="Фигура"/>
          <p:cNvSpPr/>
          <p:nvPr/>
        </p:nvSpPr>
        <p:spPr>
          <a:xfrm rot="10800000">
            <a:off x="7123140" y="881090"/>
            <a:ext cx="2255782" cy="2255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546" y="0"/>
                </a:moveTo>
                <a:lnTo>
                  <a:pt x="0" y="20549"/>
                </a:lnTo>
                <a:lnTo>
                  <a:pt x="1051" y="21600"/>
                </a:lnTo>
                <a:lnTo>
                  <a:pt x="21600" y="1051"/>
                </a:lnTo>
                <a:lnTo>
                  <a:pt x="20546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" name="Фигура"/>
          <p:cNvSpPr/>
          <p:nvPr/>
        </p:nvSpPr>
        <p:spPr>
          <a:xfrm rot="10800000">
            <a:off x="8040687" y="1679575"/>
            <a:ext cx="2211360" cy="2209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79" y="174"/>
                </a:moveTo>
                <a:lnTo>
                  <a:pt x="21426" y="1721"/>
                </a:lnTo>
                <a:lnTo>
                  <a:pt x="1721" y="21426"/>
                </a:lnTo>
                <a:lnTo>
                  <a:pt x="174" y="19879"/>
                </a:lnTo>
                <a:lnTo>
                  <a:pt x="19879" y="174"/>
                </a:lnTo>
                <a:close/>
                <a:moveTo>
                  <a:pt x="19879" y="0"/>
                </a:moveTo>
                <a:lnTo>
                  <a:pt x="0" y="19879"/>
                </a:lnTo>
                <a:lnTo>
                  <a:pt x="1721" y="21600"/>
                </a:lnTo>
                <a:lnTo>
                  <a:pt x="21600" y="1721"/>
                </a:lnTo>
                <a:lnTo>
                  <a:pt x="19879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" name="Фигура"/>
          <p:cNvSpPr/>
          <p:nvPr/>
        </p:nvSpPr>
        <p:spPr>
          <a:xfrm rot="10800000">
            <a:off x="7908924" y="3814762"/>
            <a:ext cx="207964" cy="207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0782"/>
                </a:lnTo>
                <a:lnTo>
                  <a:pt x="10800" y="21600"/>
                </a:lnTo>
                <a:lnTo>
                  <a:pt x="21600" y="10782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Фигура"/>
          <p:cNvSpPr/>
          <p:nvPr/>
        </p:nvSpPr>
        <p:spPr>
          <a:xfrm rot="10800000">
            <a:off x="7199312" y="2297140"/>
            <a:ext cx="344460" cy="344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1" y="0"/>
                </a:moveTo>
                <a:lnTo>
                  <a:pt x="0" y="10810"/>
                </a:lnTo>
                <a:lnTo>
                  <a:pt x="10811" y="21600"/>
                </a:lnTo>
                <a:lnTo>
                  <a:pt x="21600" y="10810"/>
                </a:lnTo>
                <a:lnTo>
                  <a:pt x="10811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" name="Фигура"/>
          <p:cNvSpPr/>
          <p:nvPr/>
        </p:nvSpPr>
        <p:spPr>
          <a:xfrm rot="10800000">
            <a:off x="7481887" y="4289425"/>
            <a:ext cx="158751" cy="158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425"/>
                </a:moveTo>
                <a:lnTo>
                  <a:pt x="19175" y="10800"/>
                </a:lnTo>
                <a:lnTo>
                  <a:pt x="10800" y="19171"/>
                </a:lnTo>
                <a:lnTo>
                  <a:pt x="2425" y="10800"/>
                </a:lnTo>
                <a:lnTo>
                  <a:pt x="10800" y="2425"/>
                </a:lnTo>
                <a:close/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" name="Фигура"/>
          <p:cNvSpPr/>
          <p:nvPr/>
        </p:nvSpPr>
        <p:spPr>
          <a:xfrm rot="10800000">
            <a:off x="6646890" y="3454400"/>
            <a:ext cx="158695" cy="15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2" y="2425"/>
                </a:moveTo>
                <a:lnTo>
                  <a:pt x="19174" y="10800"/>
                </a:lnTo>
                <a:lnTo>
                  <a:pt x="10802" y="19175"/>
                </a:lnTo>
                <a:lnTo>
                  <a:pt x="2426" y="10800"/>
                </a:lnTo>
                <a:lnTo>
                  <a:pt x="10802" y="2425"/>
                </a:lnTo>
                <a:close/>
                <a:moveTo>
                  <a:pt x="10802" y="0"/>
                </a:moveTo>
                <a:lnTo>
                  <a:pt x="0" y="10800"/>
                </a:lnTo>
                <a:lnTo>
                  <a:pt x="10802" y="21600"/>
                </a:lnTo>
                <a:lnTo>
                  <a:pt x="21600" y="10800"/>
                </a:lnTo>
                <a:lnTo>
                  <a:pt x="10802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" name="Фигура"/>
          <p:cNvSpPr/>
          <p:nvPr/>
        </p:nvSpPr>
        <p:spPr>
          <a:xfrm rot="10800000">
            <a:off x="6907240" y="3883024"/>
            <a:ext cx="536548" cy="534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7" y="0"/>
                </a:moveTo>
                <a:lnTo>
                  <a:pt x="0" y="10799"/>
                </a:lnTo>
                <a:lnTo>
                  <a:pt x="10807" y="21600"/>
                </a:lnTo>
                <a:lnTo>
                  <a:pt x="21600" y="10799"/>
                </a:lnTo>
                <a:lnTo>
                  <a:pt x="10807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" name="Фигура"/>
          <p:cNvSpPr/>
          <p:nvPr/>
        </p:nvSpPr>
        <p:spPr>
          <a:xfrm rot="10800000">
            <a:off x="7264428" y="3067049"/>
            <a:ext cx="336523" cy="336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89" y="0"/>
                </a:moveTo>
                <a:lnTo>
                  <a:pt x="0" y="10789"/>
                </a:lnTo>
                <a:lnTo>
                  <a:pt x="10789" y="21600"/>
                </a:lnTo>
                <a:lnTo>
                  <a:pt x="21600" y="10789"/>
                </a:lnTo>
                <a:lnTo>
                  <a:pt x="10789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" name="Фигура"/>
          <p:cNvSpPr/>
          <p:nvPr/>
        </p:nvSpPr>
        <p:spPr>
          <a:xfrm rot="10800000">
            <a:off x="6926262" y="3535362"/>
            <a:ext cx="206376" cy="206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6" y="0"/>
                </a:moveTo>
                <a:lnTo>
                  <a:pt x="0" y="10799"/>
                </a:lnTo>
                <a:lnTo>
                  <a:pt x="10816" y="21600"/>
                </a:lnTo>
                <a:lnTo>
                  <a:pt x="21600" y="10799"/>
                </a:lnTo>
                <a:lnTo>
                  <a:pt x="10816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" name="Фигура"/>
          <p:cNvSpPr/>
          <p:nvPr/>
        </p:nvSpPr>
        <p:spPr>
          <a:xfrm>
            <a:off x="522287" y="4452937"/>
            <a:ext cx="344489" cy="346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6" y="0"/>
                </a:moveTo>
                <a:lnTo>
                  <a:pt x="0" y="10799"/>
                </a:lnTo>
                <a:lnTo>
                  <a:pt x="10816" y="21600"/>
                </a:lnTo>
                <a:lnTo>
                  <a:pt x="21600" y="10799"/>
                </a:lnTo>
                <a:lnTo>
                  <a:pt x="10816" y="0"/>
                </a:lnTo>
                <a:close/>
              </a:path>
            </a:pathLst>
          </a:custGeom>
          <a:gradFill>
            <a:gsLst>
              <a:gs pos="0">
                <a:srgbClr val="E85CDB"/>
              </a:gs>
              <a:gs pos="100000">
                <a:schemeClr val="accent2"/>
              </a:gs>
            </a:gsLst>
            <a:lin ang="18900000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1143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571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0287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4859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19431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4003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8575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3147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tratoplan-school.com/disc" TargetMode="External"/><Relationship Id="rId3" Type="http://schemas.openxmlformats.org/officeDocument/2006/relationships/hyperlink" Target="http://www.%D0%B1%D0%B8%D0%B7%D0%BD%D0%B5%D1%81-%D1%81%D0%BF%D1%80%D0%B8%D0%BD%D1%82.%D1%80%D1%84/marketing_assistan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stratoplan-school.com/disc" TargetMode="External"/><Relationship Id="rId3" Type="http://schemas.openxmlformats.org/officeDocument/2006/relationships/image" Target="../media/image1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cs.google.com/document/d/1L2iNgMDWr2MVKOBqPzRQD_4ITuriMoJ4hRa1eu-eIhc/edit?usp=sharing" TargetMode="External"/><Relationship Id="rId3" Type="http://schemas.openxmlformats.org/officeDocument/2006/relationships/hyperlink" Target="https://docs.google.com/document/d/1pdx60pgoEkKXS5l-GIs0aGAtcx8zS7NxRz3tQ25vnS8/edit?usp=sharing" TargetMode="External"/><Relationship Id="rId4" Type="http://schemas.openxmlformats.org/officeDocument/2006/relationships/hyperlink" Target="https://docs.google.com/document/d/1WI-gu9eXfLIuKclakHGs_qLyegxpIk2zCp0lpHBdXc4/edit?usp=sharing" TargetMode="Externa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BxFbZxH8ShA" TargetMode="External"/><Relationship Id="rId3" Type="http://schemas.openxmlformats.org/officeDocument/2006/relationships/hyperlink" Target="https://drive.google.com/file/d/1-39YtvoJp1ksPKNSOpMOMi_HsP0aNl-s/view?usp=sharing" TargetMode="External"/><Relationship Id="rId4" Type="http://schemas.openxmlformats.org/officeDocument/2006/relationships/hyperlink" Target="https://docs.google.com/document/d/1YXyljJQrgITwc5sJH668cv99gO5gV9f47PO_FTo_ZxE/edit?usp=sharing" TargetMode="External"/><Relationship Id="rId5" Type="http://schemas.openxmlformats.org/officeDocument/2006/relationships/hyperlink" Target="https://docs.google.com/document/d/1pOQXbA_MVaUEFcXRIqcR7Ah9TGVmUBYhA9RX1F-qp4o/edit?usp=sharing" TargetMode="External"/><Relationship Id="rId6" Type="http://schemas.openxmlformats.org/officeDocument/2006/relationships/hyperlink" Target="https://docs.google.com/document/d/1L9c5Kg8O91H5mJ2Akk_7Fnk_i09zyzfYHAUJi5R0WGE/edit" TargetMode="External"/><Relationship Id="rId7" Type="http://schemas.openxmlformats.org/officeDocument/2006/relationships/hyperlink" Target="https://docs.google.com/document/d/1jtOfmjE-GnOUZDOQ5AuMOJs6l1L6cFLmn9VzfXX3TjA/edit?usp=sharing" TargetMode="External"/><Relationship Id="rId8" Type="http://schemas.openxmlformats.org/officeDocument/2006/relationships/hyperlink" Target="https://docs.google.com/document/d/11OJkyFQ0-VtgkhNEWLHkLcufjxH-zzR1KNaJRlw5rEE/edit" TargetMode="External"/><Relationship Id="rId9" Type="http://schemas.openxmlformats.org/officeDocument/2006/relationships/hyperlink" Target="http://stratoplan-school.com/disc/" TargetMode="Externa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F6b0VFltDAs&amp;t=26s" TargetMode="External"/><Relationship Id="rId3" Type="http://schemas.openxmlformats.org/officeDocument/2006/relationships/hyperlink" Target="https://www.youtube.com/watch?v=R3Y_50dnoWQ&amp;t=238s" TargetMode="External"/><Relationship Id="rId4" Type="http://schemas.openxmlformats.org/officeDocument/2006/relationships/hyperlink" Target="http://www.youtube.com/watch?v=fIousQ8xzt8&amp;t=52s" TargetMode="External"/><Relationship Id="rId5" Type="http://schemas.openxmlformats.org/officeDocument/2006/relationships/hyperlink" Target="https://www.youtube.com/watch?v=9f5YKxZ8-2g&amp;t=926s" TargetMode="External"/><Relationship Id="rId6" Type="http://schemas.openxmlformats.org/officeDocument/2006/relationships/hyperlink" Target="https://ruxpert.ru/%D0%A0%D0%B8%D1%82%D0%BE%D1%80%D0%B8%D0%BA%D0%B0:%D0%93%D0%B5%D0%BE%D1%80%D0%B3%D0%B8%D0%B9_%D0%A7%D0%B5%D0%BB%D0%BF%D0%B0%D0%BD%D0%BE%D0%B2._%D0%A3%D1%87%D0%B5%D0%B1%D0%BD%D0%B8%D0%BA_%D0%BB%D0%BE%D0%B3%D0%B8%D0%BA%D0%B8_(%D0%B3%D0%BE%D0%B1%D0%BB%D0%B8%D0%BD%D1%81%D0%BA%D0%B8%D0%B9_%D0%BF%D0%B5%D1%80%D0%B5%D0%B2%D0%BE%D0%B4_%D0%9E%D0%BB%D0%B5%D0%B3%D0%B0_%D0%9C%D0%B0%D0%BA%D0%B0%D1%80%D0%B5%D0%BD%D0%BA%D0%BE)" TargetMode="Externa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ocs.google.com/document/d/1bJXJW5FWVigvtImx_7c6szmkjdrNk901qPXEFAMZwco/edit?usp=drivesdk" TargetMode="External"/><Relationship Id="rId3" Type="http://schemas.openxmlformats.org/officeDocument/2006/relationships/hyperlink" Target="https://vk.com/business_model2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одбор маркетолога на удаленку"/>
          <p:cNvSpPr txBox="1"/>
          <p:nvPr>
            <p:ph type="title" idx="4294967295"/>
          </p:nvPr>
        </p:nvSpPr>
        <p:spPr>
          <a:xfrm>
            <a:off x="2508250" y="1657350"/>
            <a:ext cx="3819525" cy="185737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b="1" sz="3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Подбор маркетолога на удаленку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Создание вакансии:"/>
          <p:cNvSpPr txBox="1"/>
          <p:nvPr>
            <p:ph type="title" idx="4294967295"/>
          </p:nvPr>
        </p:nvSpPr>
        <p:spPr>
          <a:xfrm>
            <a:off x="642937" y="141287"/>
            <a:ext cx="7418388" cy="54292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algn="ctr" defTabSz="594359">
              <a:defRPr b="1" sz="208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Создание </a:t>
            </a:r>
            <a:r>
              <a:rPr sz="23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вакансии:</a:t>
            </a:r>
          </a:p>
        </p:txBody>
      </p:sp>
      <p:pic>
        <p:nvPicPr>
          <p:cNvPr id="1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5475" y="741362"/>
            <a:ext cx="4733925" cy="159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5475" y="2324100"/>
            <a:ext cx="4733925" cy="2678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234 отклика за 10 дней на помощника"/>
          <p:cNvSpPr txBox="1"/>
          <p:nvPr>
            <p:ph type="title" idx="4294967295"/>
          </p:nvPr>
        </p:nvSpPr>
        <p:spPr>
          <a:xfrm>
            <a:off x="160337" y="242887"/>
            <a:ext cx="8823326" cy="54292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667512">
              <a:defRPr b="1" sz="2336">
                <a:solidFill>
                  <a:srgbClr val="E85CD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234 </a:t>
            </a:r>
            <a:r>
              <a:t>отклика</a:t>
            </a:r>
            <a:r>
              <a:rPr>
                <a:solidFill>
                  <a:srgbClr val="FFFFFF"/>
                </a:solidFill>
              </a:rPr>
              <a:t> 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rPr>
              <a:t>за 10 дней на помощника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rPr>
              <a:t> </a:t>
            </a:r>
            <a:r>
              <a:rPr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25650"/>
            <a:ext cx="9144000" cy="180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35112"/>
            <a:ext cx="9144000" cy="490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901 отклик на помощника за 16 дней"/>
          <p:cNvSpPr txBox="1"/>
          <p:nvPr>
            <p:ph type="title" idx="4294967295"/>
          </p:nvPr>
        </p:nvSpPr>
        <p:spPr>
          <a:xfrm>
            <a:off x="463550" y="300037"/>
            <a:ext cx="8455025" cy="54292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667512">
              <a:defRPr b="1" sz="2336">
                <a:solidFill>
                  <a:srgbClr val="E85CD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901 </a:t>
            </a:r>
            <a:r>
              <a:t>отклик 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rPr>
              <a:t>на помощника за 16 дней </a:t>
            </a:r>
          </a:p>
        </p:txBody>
      </p:sp>
      <p:pic>
        <p:nvPicPr>
          <p:cNvPr id="18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92275"/>
            <a:ext cx="9144000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4162" y="0"/>
            <a:ext cx="6035676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146 откликов на маркетолога"/>
          <p:cNvSpPr txBox="1"/>
          <p:nvPr>
            <p:ph type="title" idx="4294967295"/>
          </p:nvPr>
        </p:nvSpPr>
        <p:spPr>
          <a:xfrm>
            <a:off x="1376362" y="277812"/>
            <a:ext cx="6827838" cy="54292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667512">
              <a:defRPr b="1" sz="2336">
                <a:solidFill>
                  <a:srgbClr val="E85CD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146</a:t>
            </a:r>
            <a:r>
              <a:t> </a:t>
            </a:r>
            <a:r>
              <a:t>откликов 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rPr>
              <a:t>на маркетолога</a:t>
            </a:r>
          </a:p>
        </p:txBody>
      </p:sp>
      <p:pic>
        <p:nvPicPr>
          <p:cNvPr id="18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5200"/>
            <a:ext cx="9144000" cy="490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455737"/>
            <a:ext cx="9066213" cy="164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105150"/>
            <a:ext cx="4886325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133850"/>
            <a:ext cx="2905125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Массовый отклик:"/>
          <p:cNvSpPr txBox="1"/>
          <p:nvPr>
            <p:ph type="title" idx="4294967295"/>
          </p:nvPr>
        </p:nvSpPr>
        <p:spPr>
          <a:xfrm>
            <a:off x="625475" y="258762"/>
            <a:ext cx="7418388" cy="54292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594359">
              <a:defRPr b="1" sz="208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Массовый </a:t>
            </a:r>
            <a:r>
              <a:rPr sz="23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отклик:</a:t>
            </a:r>
          </a:p>
        </p:txBody>
      </p:sp>
      <p:pic>
        <p:nvPicPr>
          <p:cNvPr id="19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941387"/>
            <a:ext cx="4522788" cy="307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2587" y="2392362"/>
            <a:ext cx="3694113" cy="2751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Массовый отклик:"/>
          <p:cNvSpPr txBox="1"/>
          <p:nvPr>
            <p:ph type="title" idx="4294967295"/>
          </p:nvPr>
        </p:nvSpPr>
        <p:spPr>
          <a:xfrm>
            <a:off x="625475" y="258762"/>
            <a:ext cx="7418388" cy="54292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594359">
              <a:defRPr b="1" sz="208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Массовый </a:t>
            </a:r>
            <a:r>
              <a:rPr sz="23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отклик:</a:t>
            </a:r>
          </a:p>
        </p:txBody>
      </p:sp>
      <p:sp>
        <p:nvSpPr>
          <p:cNvPr id="199" name="Вас приглашает на вакансию менеджер по продажам. Заполните анкету  https://forms.gle/d3xvx1cHe6W8bbDF8"/>
          <p:cNvSpPr txBox="1"/>
          <p:nvPr/>
        </p:nvSpPr>
        <p:spPr>
          <a:xfrm>
            <a:off x="5039994" y="1323975"/>
            <a:ext cx="3334387" cy="898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Вас приглашает на вакансию менеджер по продажам. Заполните анкету  https://forms.gle/d3xvx1cHe6W8bbDF8 </a:t>
            </a:r>
          </a:p>
        </p:txBody>
      </p:sp>
      <p:pic>
        <p:nvPicPr>
          <p:cNvPr id="2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025" y="1087437"/>
            <a:ext cx="4106863" cy="36401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Vas priglashaet na vakansiyu menedzher po prodazham. Zapolnite anketu https://forms.gle/d3xvx1cHe6W8bbDF8"/>
          <p:cNvSpPr txBox="1"/>
          <p:nvPr/>
        </p:nvSpPr>
        <p:spPr>
          <a:xfrm>
            <a:off x="5039994" y="2865437"/>
            <a:ext cx="3334387" cy="11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Vas priglashaet na vakansiyu menedzher po prodazham. Zapolnite anketu https://forms.gle/d3xvx1cHe6W8bbDF8</a:t>
            </a:r>
          </a:p>
          <a:p>
            <a:pPr>
              <a:defRPr>
                <a:solidFill>
                  <a:srgbClr val="FFFFFF"/>
                </a:solidFill>
              </a:defRPr>
            </a:pP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Заполненные анкеты:"/>
          <p:cNvSpPr txBox="1"/>
          <p:nvPr/>
        </p:nvSpPr>
        <p:spPr>
          <a:xfrm>
            <a:off x="1955799" y="47481"/>
            <a:ext cx="5232402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Заполненные </a:t>
            </a:r>
            <a:r>
              <a:rPr>
                <a:solidFill>
                  <a:srgbClr val="FFFFFF"/>
                </a:solidFill>
              </a:rPr>
              <a:t>анкеты</a:t>
            </a:r>
            <a:r>
              <a: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pic>
        <p:nvPicPr>
          <p:cNvPr id="2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74712"/>
            <a:ext cx="9144000" cy="4268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Созвон с кандидатами:"/>
          <p:cNvSpPr txBox="1"/>
          <p:nvPr/>
        </p:nvSpPr>
        <p:spPr>
          <a:xfrm>
            <a:off x="1955799" y="47481"/>
            <a:ext cx="5232402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Созвон </a:t>
            </a:r>
            <a:r>
              <a:rPr>
                <a:solidFill>
                  <a:srgbClr val="FFFFFF"/>
                </a:solidFill>
              </a:rPr>
              <a:t>с кандидатами</a:t>
            </a:r>
            <a:r>
              <a: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pic>
        <p:nvPicPr>
          <p:cNvPr id="2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237" y="874712"/>
            <a:ext cx="6297613" cy="4121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Тестовое задание:"/>
          <p:cNvSpPr txBox="1"/>
          <p:nvPr/>
        </p:nvSpPr>
        <p:spPr>
          <a:xfrm>
            <a:off x="2422525" y="82406"/>
            <a:ext cx="5230813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Тестовое </a:t>
            </a:r>
            <a:r>
              <a:rPr>
                <a:solidFill>
                  <a:srgbClr val="FFFFFF"/>
                </a:solidFill>
              </a:rPr>
              <a:t>задание</a:t>
            </a:r>
            <a:r>
              <a: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sp>
        <p:nvSpPr>
          <p:cNvPr id="210" name="Тест DISC www.stratoplan-school.com/disc…"/>
          <p:cNvSpPr txBox="1"/>
          <p:nvPr/>
        </p:nvSpPr>
        <p:spPr>
          <a:xfrm>
            <a:off x="704532" y="1716087"/>
            <a:ext cx="4480561" cy="132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Тест </a:t>
            </a:r>
            <a:r>
              <a:t>DISC</a:t>
            </a:r>
            <a:br/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rPr>
              <a:t>www.</a:t>
            </a:r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+mn-lt"/>
                <a:ea typeface="+mn-ea"/>
                <a:cs typeface="+mn-cs"/>
                <a:sym typeface="Arial"/>
                <a:hlinkClick r:id="rId2" invalidUrl="" action="" tgtFrame="" tooltip="" history="1" highlightClick="0" endSnd="0"/>
              </a:rPr>
              <a:t>stratoplan-school.com/disc</a:t>
            </a:r>
            <a:r>
              <a:rPr>
                <a:solidFill>
                  <a:srgbClr val="D51EC4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endParaRPr>
              <a:solidFill>
                <a:srgbClr val="D51EC4"/>
              </a:solidFill>
            </a:endParaRPr>
          </a:p>
          <a:p>
            <a:pPr>
              <a:defRPr>
                <a:solidFill>
                  <a:srgbClr val="D51EC4"/>
                </a:solidFill>
              </a:defRPr>
            </a:pPr>
          </a:p>
          <a:p>
            <a:pPr>
              <a:defRPr>
                <a:solidFill>
                  <a:srgbClr val="D51EC4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Тестовое задание</a:t>
            </a:r>
            <a:br/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 invalidUrl="" action="" tgtFrame="" tooltip="" history="1" highlightClick="0" endSnd="0"/>
              </a:rPr>
              <a:t>www.</a:t>
            </a:r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 invalidUrl="" action="" tgtFrame="" tooltip="" history="1" highlightClick="0" endSnd="0"/>
              </a:rPr>
              <a:t>бизнес-спринт.рф/marketing_assistan</a:t>
            </a:r>
            <a:r>
              <a:rPr>
                <a:solidFill>
                  <a:srgbClr val="D51EC4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1. Образование Дипломная работа в 2011 году в РЭУ  им. Плеханова - подбор персонала с учетом индивидуально личностных аспектов  2. Опыт За 11 лет работы в маркетинге 520+ проектов. Среди клиентов: Ильдар Авто подбор, Pomodoro Royal, Наталья Толстая, Bolt"/>
          <p:cNvSpPr txBox="1"/>
          <p:nvPr/>
        </p:nvSpPr>
        <p:spPr>
          <a:xfrm>
            <a:off x="3943032" y="1247775"/>
            <a:ext cx="5269549" cy="3526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1. Образование</a:t>
            </a:r>
            <a:br/>
            <a:r>
              <a:rPr b="0"/>
              <a:t>Дипломная работа в 2011 году в РЭУ </a:t>
            </a:r>
            <a:br>
              <a:rPr b="0"/>
            </a:br>
            <a:r>
              <a:rPr b="0"/>
              <a:t>им. Плеханова - подбор персонала с учетом индивидуально личностных аспектов</a:t>
            </a:r>
            <a:br>
              <a:rPr b="0"/>
            </a:br>
            <a:br>
              <a:rPr b="0"/>
            </a:br>
            <a:r>
              <a:t>2. Опыт</a:t>
            </a:r>
            <a:br/>
            <a:r>
              <a:rPr b="0"/>
              <a:t>За 11 лет работы в маркетинге 520+ проектов. Среди клиентов: Ильдар Авто подбор, </a:t>
            </a:r>
            <a:r>
              <a:rPr b="0"/>
              <a:t>Pomodoro Royal, Наталья Толстая, </a:t>
            </a:r>
            <a:r>
              <a:rPr b="0"/>
              <a:t>Bolt.Ru и другие маленькие, средние и большие компании </a:t>
            </a:r>
            <a:br>
              <a:rPr b="0"/>
            </a:br>
            <a:br>
              <a:rPr b="0"/>
            </a:br>
            <a:r>
              <a:t>3. </a:t>
            </a:r>
            <a:r>
              <a:t>Экономия</a:t>
            </a:r>
            <a:br/>
            <a:r>
              <a:rPr b="0"/>
              <a:t>Только то, что проверил на себе и работает</a:t>
            </a:r>
            <a:br>
              <a:rPr b="0"/>
            </a:br>
            <a:r>
              <a:rPr b="0"/>
              <a:t>Экономия тысячи часов и миллионы рублей</a:t>
            </a:r>
          </a:p>
        </p:txBody>
      </p:sp>
      <p:sp>
        <p:nvSpPr>
          <p:cNvPr id="151" name="Почему лучше внимательно слушать"/>
          <p:cNvSpPr txBox="1"/>
          <p:nvPr/>
        </p:nvSpPr>
        <p:spPr>
          <a:xfrm>
            <a:off x="-92075" y="62562"/>
            <a:ext cx="99901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Почему лучше </a:t>
            </a:r>
            <a:r>
              <a:rPr>
                <a:solidFill>
                  <a:srgbClr val="FFFFFF"/>
                </a:solidFill>
              </a:rPr>
              <a:t>внимательно слушать</a:t>
            </a:r>
          </a:p>
        </p:txBody>
      </p:sp>
      <p:pic>
        <p:nvPicPr>
          <p:cNvPr id="152" name="photo_2024-03-26 19.24.05.jpeg" descr="photo_2024-03-26 19.24.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683" y="1170908"/>
            <a:ext cx="3434461" cy="3434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Сделанный сайт на тесте:"/>
          <p:cNvSpPr txBox="1"/>
          <p:nvPr/>
        </p:nvSpPr>
        <p:spPr>
          <a:xfrm>
            <a:off x="923925" y="100662"/>
            <a:ext cx="6967538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Сделанный </a:t>
            </a:r>
            <a:r>
              <a:rPr>
                <a:solidFill>
                  <a:srgbClr val="FFFFFF"/>
                </a:solidFill>
              </a:rPr>
              <a:t>сайт на тесте</a:t>
            </a:r>
            <a:r>
              <a: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pic>
        <p:nvPicPr>
          <p:cNvPr id="2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662" y="1108075"/>
            <a:ext cx="3603626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6900" y="1081087"/>
            <a:ext cx="4149725" cy="2795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Тест DISC"/>
          <p:cNvSpPr txBox="1"/>
          <p:nvPr/>
        </p:nvSpPr>
        <p:spPr>
          <a:xfrm>
            <a:off x="2266950" y="109393"/>
            <a:ext cx="5230813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Тест </a:t>
            </a:r>
            <a:r>
              <a:rPr>
                <a:solidFill>
                  <a:srgbClr val="FFFFFF"/>
                </a:solidFill>
              </a:rPr>
              <a:t>DISC</a:t>
            </a:r>
          </a:p>
        </p:txBody>
      </p:sp>
      <p:pic>
        <p:nvPicPr>
          <p:cNvPr id="21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027112"/>
            <a:ext cx="2968625" cy="371157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Уильям Марстон создатель типологии DISC  американский психолог, PR-специалист, писатель и юрист.   Создатель первой практической модели детектора лжи.  PR-директор голливудской киностудии «Universal»  Автор нескольких исторических книг и популярного коми"/>
          <p:cNvSpPr txBox="1"/>
          <p:nvPr/>
        </p:nvSpPr>
        <p:spPr>
          <a:xfrm>
            <a:off x="3841432" y="1479550"/>
            <a:ext cx="4558349" cy="246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YS Text"/>
                <a:ea typeface="YS Text"/>
                <a:cs typeface="YS Text"/>
                <a:sym typeface="YS Text"/>
              </a:defRPr>
            </a:pPr>
            <a:r>
              <a:t>Уильям Марстон создатель типологии</a:t>
            </a:r>
            <a:r>
              <a:t> DISC </a:t>
            </a:r>
            <a:br/>
            <a:r>
              <a:t>американский психолог, PR-специалист, писатель и юрист. </a:t>
            </a:r>
            <a:br/>
            <a:br/>
            <a:r>
              <a:t>Создатель первой практической модели детектора лжи.</a:t>
            </a:r>
            <a:br/>
            <a:br/>
            <a:r>
              <a:t>PR-директор голливудской киностудии «Universal»</a:t>
            </a:r>
            <a:br/>
            <a:br/>
            <a:r>
              <a:t>Автор нескольких исторических книг и популярного комикса «Чудо-Женщина»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www.stratoplan-school.com/disc"/>
          <p:cNvSpPr txBox="1"/>
          <p:nvPr/>
        </p:nvSpPr>
        <p:spPr>
          <a:xfrm>
            <a:off x="1287462" y="4001943"/>
            <a:ext cx="6967538" cy="678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2" invalidUrl="" action="" tgtFrame="" tooltip="" history="1" highlightClick="0" endSnd="0"/>
              </a:rPr>
              <a:t>www.</a:t>
            </a:r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2" invalidUrl="" action="" tgtFrame="" tooltip="" history="1" highlightClick="0" endSnd="0"/>
              </a:rPr>
              <a:t>stratoplan-school.com/disc</a:t>
            </a:r>
            <a:r>
              <a:t> </a:t>
            </a:r>
          </a:p>
        </p:txBody>
      </p:sp>
      <p:pic>
        <p:nvPicPr>
          <p:cNvPr id="2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977900"/>
            <a:ext cx="7254875" cy="261778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22" name="Tаблица 1"/>
          <p:cNvGraphicFramePr/>
          <p:nvPr/>
        </p:nvGraphicFramePr>
        <p:xfrm>
          <a:off x="1370012" y="1651000"/>
          <a:ext cx="3217863" cy="481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17862"/>
              </a:tblGrid>
              <a:tr h="481012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45730" marR="45730" marT="45730" marB="45730" anchor="t" anchorCtr="0" horzOverflow="overflow">
                    <a:lnL w="76200">
                      <a:solidFill>
                        <a:srgbClr val="D51EC4"/>
                      </a:solidFill>
                    </a:lnL>
                    <a:lnR w="76200">
                      <a:solidFill>
                        <a:srgbClr val="D51EC4"/>
                      </a:solidFill>
                    </a:lnR>
                    <a:lnT w="76200">
                      <a:solidFill>
                        <a:srgbClr val="D51EC4"/>
                      </a:solidFill>
                    </a:lnT>
                    <a:lnB w="76200">
                      <a:solidFill>
                        <a:srgbClr val="D51EC4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3" name="Tаблица 1"/>
          <p:cNvGraphicFramePr/>
          <p:nvPr/>
        </p:nvGraphicFramePr>
        <p:xfrm>
          <a:off x="1362075" y="1063625"/>
          <a:ext cx="3217863" cy="481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17862"/>
              </a:tblGrid>
              <a:tr h="481012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45730" marR="45730" marT="45730" marB="45730" anchor="t" anchorCtr="0" horzOverflow="overflow">
                    <a:lnL w="76200">
                      <a:solidFill>
                        <a:srgbClr val="D51EC4"/>
                      </a:solidFill>
                    </a:lnL>
                    <a:lnR w="76200">
                      <a:solidFill>
                        <a:srgbClr val="D51EC4"/>
                      </a:solidFill>
                    </a:lnR>
                    <a:lnT w="76200">
                      <a:solidFill>
                        <a:srgbClr val="D51EC4"/>
                      </a:solidFill>
                    </a:lnT>
                    <a:lnB w="76200">
                      <a:solidFill>
                        <a:srgbClr val="D51EC4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4" name="Tаблица 1"/>
          <p:cNvGraphicFramePr/>
          <p:nvPr/>
        </p:nvGraphicFramePr>
        <p:xfrm>
          <a:off x="1362075" y="2898775"/>
          <a:ext cx="3217863" cy="4810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17862"/>
              </a:tblGrid>
              <a:tr h="481012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45730" marR="45730" marT="45730" marB="45730" anchor="t" anchorCtr="0" horzOverflow="overflow">
                    <a:lnL w="76200">
                      <a:solidFill>
                        <a:srgbClr val="D51EC4"/>
                      </a:solidFill>
                    </a:lnL>
                    <a:lnR w="76200">
                      <a:solidFill>
                        <a:srgbClr val="D51EC4"/>
                      </a:solidFill>
                    </a:lnR>
                    <a:lnT w="76200">
                      <a:solidFill>
                        <a:srgbClr val="D51EC4"/>
                      </a:solidFill>
                    </a:lnT>
                    <a:lnB w="76200">
                      <a:solidFill>
                        <a:srgbClr val="D51EC4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" name="Тест DISC"/>
          <p:cNvSpPr txBox="1"/>
          <p:nvPr/>
        </p:nvSpPr>
        <p:spPr>
          <a:xfrm>
            <a:off x="-1" y="109393"/>
            <a:ext cx="9144002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Тест </a:t>
            </a:r>
            <a:r>
              <a:rPr>
                <a:solidFill>
                  <a:srgbClr val="FFFFFF"/>
                </a:solidFill>
              </a:rPr>
              <a:t>DISC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Тест DISC"/>
          <p:cNvSpPr txBox="1"/>
          <p:nvPr/>
        </p:nvSpPr>
        <p:spPr>
          <a:xfrm>
            <a:off x="-1" y="109393"/>
            <a:ext cx="9144002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Тест </a:t>
            </a:r>
            <a:r>
              <a:rPr>
                <a:solidFill>
                  <a:srgbClr val="FFFFFF"/>
                </a:solidFill>
              </a:rPr>
              <a:t>DISC</a:t>
            </a:r>
          </a:p>
        </p:txBody>
      </p:sp>
      <p:sp>
        <p:nvSpPr>
          <p:cNvPr id="228" name="D — Доминантность: способность к руководству, самоутверждению, лидерству Быстрый, нетерпеливый, настойчивый и энергичный, любитель риска, всегда имеет свою точку зрения, бросает и принимает вызовы любому, в том числе руководителю…"/>
          <p:cNvSpPr txBox="1"/>
          <p:nvPr/>
        </p:nvSpPr>
        <p:spPr>
          <a:xfrm>
            <a:off x="360044" y="1155700"/>
            <a:ext cx="8635049" cy="313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D — Доминантность: способность к руководству, самоутверждению, лидерству</a:t>
            </a:r>
            <a:br/>
            <a:r>
              <a:rPr b="0"/>
              <a:t>Быстрый, нетерпеливый, настойчивый и энергичный, любитель риска, всегда имеет свою точку зрения, бросает и принимает вызовы любому, в том числе руководителю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I — Влиятельность: коммуникабельность, харизматичность, создание социальных связей</a:t>
            </a:r>
            <a:br/>
            <a:r>
              <a:rPr b="0"/>
              <a:t>Способность вызывать эмоции окружающих, креативность, общительность, дружелюбность, способностью легко заводить друзей, импульсивность, непунктуальность, иногда рассеянность</a:t>
            </a:r>
            <a:br>
              <a:rPr b="0"/>
            </a:br>
          </a:p>
          <a:p>
            <a:pPr>
              <a:defRPr b="1">
                <a:solidFill>
                  <a:srgbClr val="FFFFFF"/>
                </a:solidFill>
              </a:defRPr>
            </a:pPr>
            <a:r>
              <a:t>S — Устойчивость: терпение, постоянство, забота</a:t>
            </a:r>
            <a:br/>
            <a:r>
              <a:rPr b="0"/>
              <a:t>Хороший слушатель, внимательный к словам окружающих, иногда обидчивый, умеет распознавать ложь, методичный, стремится к гармонии, эмпатичен, сочувствующий и поддерживающий</a:t>
            </a:r>
            <a:br>
              <a:rPr b="0"/>
            </a:br>
          </a:p>
          <a:p>
            <a:pPr>
              <a:defRPr b="1">
                <a:solidFill>
                  <a:srgbClr val="FFFFFF"/>
                </a:solidFill>
              </a:defRPr>
            </a:pPr>
            <a:r>
              <a:t>С — Соответствие: добросовестность, аккуратность, системность, организованность</a:t>
            </a:r>
            <a:br/>
            <a:r>
              <a:rPr b="0"/>
              <a:t>Собранный, системный, вечно готовится к любой ситуации, создает подстраховку, хорошие аналитические способности, прагматичность, тяга к мыслям о негативных сценариях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Настроенный Директ на тесте:"/>
          <p:cNvSpPr txBox="1"/>
          <p:nvPr/>
        </p:nvSpPr>
        <p:spPr>
          <a:xfrm>
            <a:off x="923925" y="100662"/>
            <a:ext cx="6967538" cy="7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Настроенный </a:t>
            </a:r>
            <a:r>
              <a:rPr>
                <a:solidFill>
                  <a:srgbClr val="FFFFFF"/>
                </a:solidFill>
              </a:rPr>
              <a:t>Директ на тесте</a:t>
            </a:r>
            <a:r>
              <a: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</p:txBody>
      </p:sp>
      <p:pic>
        <p:nvPicPr>
          <p:cNvPr id="2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025" y="917575"/>
            <a:ext cx="7654925" cy="3768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Управление маркетологом"/>
          <p:cNvSpPr txBox="1"/>
          <p:nvPr/>
        </p:nvSpPr>
        <p:spPr>
          <a:xfrm>
            <a:off x="917575" y="1956449"/>
            <a:ext cx="69675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Управление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маркетологом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Бонусы победы и цена ошибки"/>
          <p:cNvSpPr txBox="1"/>
          <p:nvPr/>
        </p:nvSpPr>
        <p:spPr>
          <a:xfrm>
            <a:off x="1087437" y="67324"/>
            <a:ext cx="6969126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Бонусы победы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и цена ошибки</a:t>
            </a:r>
          </a:p>
        </p:txBody>
      </p:sp>
      <p:pic>
        <p:nvPicPr>
          <p:cNvPr id="23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4650" y="990600"/>
            <a:ext cx="3559175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Юнит экономика"/>
          <p:cNvSpPr txBox="1"/>
          <p:nvPr/>
        </p:nvSpPr>
        <p:spPr>
          <a:xfrm>
            <a:off x="1087437" y="67324"/>
            <a:ext cx="6969126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Юнит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экономика</a:t>
            </a:r>
          </a:p>
        </p:txBody>
      </p:sp>
      <p:pic>
        <p:nvPicPr>
          <p:cNvPr id="2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7550" y="844550"/>
            <a:ext cx="4887913" cy="4159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Юнит экономика"/>
          <p:cNvSpPr txBox="1"/>
          <p:nvPr/>
        </p:nvSpPr>
        <p:spPr>
          <a:xfrm>
            <a:off x="1087437" y="67324"/>
            <a:ext cx="6969126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Юнит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экономика</a:t>
            </a:r>
          </a:p>
        </p:txBody>
      </p:sp>
      <p:pic>
        <p:nvPicPr>
          <p:cNvPr id="2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7950" y="1781175"/>
            <a:ext cx="5810250" cy="1581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Работа с HH.RU"/>
          <p:cNvSpPr txBox="1"/>
          <p:nvPr/>
        </p:nvSpPr>
        <p:spPr>
          <a:xfrm>
            <a:off x="892175" y="119712"/>
            <a:ext cx="69675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Работа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с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HH.RU</a:t>
            </a:r>
          </a:p>
        </p:txBody>
      </p:sp>
      <p:pic>
        <p:nvPicPr>
          <p:cNvPr id="2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903287"/>
            <a:ext cx="6807201" cy="2916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5650" y="3060700"/>
            <a:ext cx="6597650" cy="135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4175" y="3532187"/>
            <a:ext cx="2409825" cy="1419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Рубрика интересных вопросов:"/>
          <p:cNvSpPr txBox="1"/>
          <p:nvPr/>
        </p:nvSpPr>
        <p:spPr>
          <a:xfrm>
            <a:off x="590550" y="181624"/>
            <a:ext cx="7250113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Рубрика </a:t>
            </a:r>
            <a:r>
              <a:rPr>
                <a:solidFill>
                  <a:srgbClr val="FFFFFF"/>
                </a:solidFill>
              </a:rPr>
              <a:t>интересных</a:t>
            </a:r>
            <a:r>
              <a:t> </a:t>
            </a:r>
            <a:r>
              <a:rPr>
                <a:solidFill>
                  <a:srgbClr val="FFFFFF"/>
                </a:solidFill>
              </a:rPr>
              <a:t>вопросов:</a:t>
            </a:r>
          </a:p>
        </p:txBody>
      </p:sp>
      <p:sp>
        <p:nvSpPr>
          <p:cNvPr id="155" name="1. Вам нужен маркетолог или специалист по трафику? В чем разница?…"/>
          <p:cNvSpPr txBox="1"/>
          <p:nvPr/>
        </p:nvSpPr>
        <p:spPr>
          <a:xfrm>
            <a:off x="636269" y="1068387"/>
            <a:ext cx="7253924" cy="2320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1. Вам нужен маркетолог или специалист по трафику? В чем разница?</a:t>
            </a:r>
            <a:br/>
          </a:p>
          <a:p>
            <a:pPr>
              <a:defRPr>
                <a:solidFill>
                  <a:srgbClr val="FFFFFF"/>
                </a:solidFill>
              </a:defRPr>
            </a:pPr>
            <a:r>
              <a:t>3. У маркетолога есть опыт в маркетинге, но нет опыта в моей нише. </a:t>
            </a:r>
            <a:br/>
            <a:r>
              <a:t>Есть смысл с ним работать? Как будете работать?</a:t>
            </a:r>
            <a:br/>
          </a:p>
          <a:p>
            <a:pPr>
              <a:defRPr>
                <a:solidFill>
                  <a:srgbClr val="FFFFFF"/>
                </a:solidFill>
              </a:defRPr>
            </a:pPr>
            <a:r>
              <a:t>3 Перед запуском что надо анализировать? Если будете анализировать, то как? </a:t>
            </a:r>
            <a:br/>
            <a:br/>
            <a:r>
              <a:t>4. У маркетолога нет опыта в маркетинге вообще. Но говорит, что во всем разберется и готов работать за результат. Работаем?</a:t>
            </a:r>
            <a:br/>
            <a:br/>
            <a:r>
              <a:t>5. Заявки есть, но продаж мало. Что будем смотреть, чтобы разобраться в ситуации?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Работа с kwork"/>
          <p:cNvSpPr txBox="1"/>
          <p:nvPr/>
        </p:nvSpPr>
        <p:spPr>
          <a:xfrm>
            <a:off x="892175" y="119712"/>
            <a:ext cx="69675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Работа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с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kwork</a:t>
            </a:r>
          </a:p>
        </p:txBody>
      </p:sp>
      <p:pic>
        <p:nvPicPr>
          <p:cNvPr id="25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725" y="735012"/>
            <a:ext cx="5900738" cy="2957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2125" y="1035050"/>
            <a:ext cx="4117975" cy="3630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Линия"/>
          <p:cNvSpPr/>
          <p:nvPr/>
        </p:nvSpPr>
        <p:spPr>
          <a:xfrm>
            <a:off x="1912937" y="2438400"/>
            <a:ext cx="1" cy="6619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56" name="Сгруппировать"/>
          <p:cNvGrpSpPr/>
          <p:nvPr/>
        </p:nvGrpSpPr>
        <p:grpSpPr>
          <a:xfrm>
            <a:off x="1468437" y="2027237"/>
            <a:ext cx="1092201" cy="398463"/>
            <a:chOff x="0" y="0"/>
            <a:chExt cx="1092200" cy="398462"/>
          </a:xfrm>
        </p:grpSpPr>
        <p:sp>
          <p:nvSpPr>
            <p:cNvPr id="254" name="Закругленный прямоугольник"/>
            <p:cNvSpPr/>
            <p:nvPr/>
          </p:nvSpPr>
          <p:spPr>
            <a:xfrm>
              <a:off x="0" y="0"/>
              <a:ext cx="1092200" cy="39846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5" name="Сторис мейкер"/>
            <p:cNvSpPr txBox="1"/>
            <p:nvPr/>
          </p:nvSpPr>
          <p:spPr>
            <a:xfrm>
              <a:off x="77863" y="12471"/>
              <a:ext cx="936474" cy="373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Сторис мейкер</a:t>
              </a:r>
            </a:p>
          </p:txBody>
        </p:sp>
      </p:grpSp>
      <p:sp>
        <p:nvSpPr>
          <p:cNvPr id="257" name="Линия"/>
          <p:cNvSpPr/>
          <p:nvPr/>
        </p:nvSpPr>
        <p:spPr>
          <a:xfrm flipH="1">
            <a:off x="2459037" y="3273425"/>
            <a:ext cx="292101" cy="269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60" name="Сгруппировать"/>
          <p:cNvGrpSpPr/>
          <p:nvPr/>
        </p:nvGrpSpPr>
        <p:grpSpPr>
          <a:xfrm>
            <a:off x="6108700" y="1144587"/>
            <a:ext cx="1231900" cy="509588"/>
            <a:chOff x="0" y="0"/>
            <a:chExt cx="1231900" cy="509587"/>
          </a:xfrm>
        </p:grpSpPr>
        <p:sp>
          <p:nvSpPr>
            <p:cNvPr id="258" name="Закругленный прямоугольник"/>
            <p:cNvSpPr/>
            <p:nvPr/>
          </p:nvSpPr>
          <p:spPr>
            <a:xfrm>
              <a:off x="0" y="0"/>
              <a:ext cx="1231900" cy="509588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59" name="IT Директор"/>
            <p:cNvSpPr txBox="1"/>
            <p:nvPr/>
          </p:nvSpPr>
          <p:spPr>
            <a:xfrm>
              <a:off x="83285" y="137884"/>
              <a:ext cx="1065330" cy="233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IT </a:t>
              </a:r>
              <a:r>
                <a:t>Директор</a:t>
              </a:r>
            </a:p>
          </p:txBody>
        </p:sp>
      </p:grpSp>
      <p:grpSp>
        <p:nvGrpSpPr>
          <p:cNvPr id="263" name="Сгруппировать"/>
          <p:cNvGrpSpPr/>
          <p:nvPr/>
        </p:nvGrpSpPr>
        <p:grpSpPr>
          <a:xfrm>
            <a:off x="1366837" y="3100387"/>
            <a:ext cx="1092201" cy="398463"/>
            <a:chOff x="0" y="0"/>
            <a:chExt cx="1092200" cy="398462"/>
          </a:xfrm>
        </p:grpSpPr>
        <p:sp>
          <p:nvSpPr>
            <p:cNvPr id="261" name="Закругленный прямоугольник"/>
            <p:cNvSpPr/>
            <p:nvPr/>
          </p:nvSpPr>
          <p:spPr>
            <a:xfrm>
              <a:off x="0" y="0"/>
              <a:ext cx="1092200" cy="39846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2" name="Копирайтер"/>
            <p:cNvSpPr txBox="1"/>
            <p:nvPr/>
          </p:nvSpPr>
          <p:spPr>
            <a:xfrm>
              <a:off x="77863" y="83661"/>
              <a:ext cx="93647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Копирайтер</a:t>
              </a:r>
            </a:p>
          </p:txBody>
        </p:sp>
      </p:grpSp>
      <p:grpSp>
        <p:nvGrpSpPr>
          <p:cNvPr id="266" name="Сгруппировать"/>
          <p:cNvGrpSpPr/>
          <p:nvPr/>
        </p:nvGrpSpPr>
        <p:grpSpPr>
          <a:xfrm>
            <a:off x="2720975" y="3046412"/>
            <a:ext cx="1092200" cy="398463"/>
            <a:chOff x="0" y="0"/>
            <a:chExt cx="1092200" cy="398462"/>
          </a:xfrm>
        </p:grpSpPr>
        <p:sp>
          <p:nvSpPr>
            <p:cNvPr id="264" name="Закругленный прямоугольник"/>
            <p:cNvSpPr/>
            <p:nvPr/>
          </p:nvSpPr>
          <p:spPr>
            <a:xfrm>
              <a:off x="0" y="0"/>
              <a:ext cx="1092200" cy="39846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5" name="SEO специалист"/>
            <p:cNvSpPr txBox="1"/>
            <p:nvPr/>
          </p:nvSpPr>
          <p:spPr>
            <a:xfrm>
              <a:off x="77863" y="13811"/>
              <a:ext cx="93647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SEO</a:t>
              </a:r>
              <a:r>
                <a:t> специалист</a:t>
              </a:r>
            </a:p>
          </p:txBody>
        </p:sp>
      </p:grpSp>
      <p:grpSp>
        <p:nvGrpSpPr>
          <p:cNvPr id="269" name="Сгруппировать"/>
          <p:cNvGrpSpPr/>
          <p:nvPr/>
        </p:nvGrpSpPr>
        <p:grpSpPr>
          <a:xfrm>
            <a:off x="2846387" y="2049462"/>
            <a:ext cx="1092201" cy="317501"/>
            <a:chOff x="0" y="0"/>
            <a:chExt cx="1092200" cy="317500"/>
          </a:xfrm>
        </p:grpSpPr>
        <p:sp>
          <p:nvSpPr>
            <p:cNvPr id="267" name="Закругленный прямоугольник"/>
            <p:cNvSpPr/>
            <p:nvPr/>
          </p:nvSpPr>
          <p:spPr>
            <a:xfrm>
              <a:off x="0" y="0"/>
              <a:ext cx="1092200" cy="317500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68" name="Директолог"/>
            <p:cNvSpPr txBox="1"/>
            <p:nvPr/>
          </p:nvSpPr>
          <p:spPr>
            <a:xfrm>
              <a:off x="73912" y="43180"/>
              <a:ext cx="944376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Директолог</a:t>
              </a:r>
            </a:p>
          </p:txBody>
        </p:sp>
      </p:grpSp>
      <p:sp>
        <p:nvSpPr>
          <p:cNvPr id="270" name="Линия"/>
          <p:cNvSpPr/>
          <p:nvPr/>
        </p:nvSpPr>
        <p:spPr>
          <a:xfrm flipH="1" rot="16200000">
            <a:off x="2964656" y="1875631"/>
            <a:ext cx="290513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1" name="Линия"/>
          <p:cNvSpPr/>
          <p:nvPr/>
        </p:nvSpPr>
        <p:spPr>
          <a:xfrm flipH="1" rot="16200000">
            <a:off x="2097881" y="2339181"/>
            <a:ext cx="1306513" cy="10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74" name="Сгруппировать"/>
          <p:cNvGrpSpPr/>
          <p:nvPr/>
        </p:nvGrpSpPr>
        <p:grpSpPr>
          <a:xfrm>
            <a:off x="2965450" y="3572986"/>
            <a:ext cx="1093788" cy="231141"/>
            <a:chOff x="0" y="0"/>
            <a:chExt cx="1093787" cy="231140"/>
          </a:xfrm>
        </p:grpSpPr>
        <p:sp>
          <p:nvSpPr>
            <p:cNvPr id="272" name="Закругленный прямоугольник"/>
            <p:cNvSpPr/>
            <p:nvPr/>
          </p:nvSpPr>
          <p:spPr>
            <a:xfrm>
              <a:off x="0" y="21113"/>
              <a:ext cx="1093788" cy="188914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73" name="Яндекс"/>
            <p:cNvSpPr txBox="1"/>
            <p:nvPr/>
          </p:nvSpPr>
          <p:spPr>
            <a:xfrm>
              <a:off x="67638" y="0"/>
              <a:ext cx="958512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Яндекс</a:t>
              </a:r>
            </a:p>
          </p:txBody>
        </p:sp>
      </p:grpSp>
      <p:grpSp>
        <p:nvGrpSpPr>
          <p:cNvPr id="277" name="Сгруппировать"/>
          <p:cNvGrpSpPr/>
          <p:nvPr/>
        </p:nvGrpSpPr>
        <p:grpSpPr>
          <a:xfrm>
            <a:off x="2960687" y="3807142"/>
            <a:ext cx="1093788" cy="231141"/>
            <a:chOff x="0" y="0"/>
            <a:chExt cx="1093787" cy="231140"/>
          </a:xfrm>
        </p:grpSpPr>
        <p:sp>
          <p:nvSpPr>
            <p:cNvPr id="275" name="Закругленный прямоугольник"/>
            <p:cNvSpPr/>
            <p:nvPr/>
          </p:nvSpPr>
          <p:spPr>
            <a:xfrm>
              <a:off x="0" y="20319"/>
              <a:ext cx="1093788" cy="190501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76" name="Google"/>
            <p:cNvSpPr txBox="1"/>
            <p:nvPr/>
          </p:nvSpPr>
          <p:spPr>
            <a:xfrm>
              <a:off x="67715" y="0"/>
              <a:ext cx="958357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Google</a:t>
              </a:r>
            </a:p>
          </p:txBody>
        </p:sp>
      </p:grpSp>
      <p:sp>
        <p:nvSpPr>
          <p:cNvPr id="278" name="Линия"/>
          <p:cNvSpPr/>
          <p:nvPr/>
        </p:nvSpPr>
        <p:spPr>
          <a:xfrm flipH="1" rot="16200000">
            <a:off x="2790031" y="3526631"/>
            <a:ext cx="238126" cy="157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9" name="Линия"/>
          <p:cNvSpPr/>
          <p:nvPr/>
        </p:nvSpPr>
        <p:spPr>
          <a:xfrm flipV="1" rot="10800000">
            <a:off x="2014537" y="1652587"/>
            <a:ext cx="585788" cy="374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0" name="Линия"/>
          <p:cNvSpPr/>
          <p:nvPr/>
        </p:nvSpPr>
        <p:spPr>
          <a:xfrm rot="5400000">
            <a:off x="2153443" y="2415381"/>
            <a:ext cx="719139" cy="708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1" name="Линия"/>
          <p:cNvSpPr/>
          <p:nvPr/>
        </p:nvSpPr>
        <p:spPr>
          <a:xfrm flipH="1" rot="16200000">
            <a:off x="2623343" y="3585368"/>
            <a:ext cx="473076" cy="201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84" name="Сгруппировать"/>
          <p:cNvGrpSpPr/>
          <p:nvPr/>
        </p:nvGrpSpPr>
        <p:grpSpPr>
          <a:xfrm>
            <a:off x="327025" y="1092200"/>
            <a:ext cx="1209675" cy="290513"/>
            <a:chOff x="0" y="0"/>
            <a:chExt cx="1209675" cy="290512"/>
          </a:xfrm>
        </p:grpSpPr>
        <p:sp>
          <p:nvSpPr>
            <p:cNvPr id="282" name="Закругленный прямоугольник"/>
            <p:cNvSpPr/>
            <p:nvPr/>
          </p:nvSpPr>
          <p:spPr>
            <a:xfrm>
              <a:off x="0" y="0"/>
              <a:ext cx="1209675" cy="29051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16142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83" name="PR Менеджер"/>
            <p:cNvSpPr txBox="1"/>
            <p:nvPr/>
          </p:nvSpPr>
          <p:spPr>
            <a:xfrm>
              <a:off x="72595" y="28346"/>
              <a:ext cx="1064485" cy="233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16142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PR </a:t>
              </a:r>
              <a:r>
                <a:t>Менеджер</a:t>
              </a:r>
            </a:p>
          </p:txBody>
        </p:sp>
      </p:grpSp>
      <p:sp>
        <p:nvSpPr>
          <p:cNvPr id="285" name="Линия"/>
          <p:cNvSpPr/>
          <p:nvPr/>
        </p:nvSpPr>
        <p:spPr>
          <a:xfrm rot="10800000">
            <a:off x="1536699" y="1236662"/>
            <a:ext cx="1023939" cy="26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Линия"/>
          <p:cNvSpPr/>
          <p:nvPr/>
        </p:nvSpPr>
        <p:spPr>
          <a:xfrm flipV="1" rot="10800000">
            <a:off x="612774" y="1541462"/>
            <a:ext cx="1982789" cy="496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89" name="Сгруппировать"/>
          <p:cNvGrpSpPr/>
          <p:nvPr/>
        </p:nvGrpSpPr>
        <p:grpSpPr>
          <a:xfrm>
            <a:off x="65087" y="2038350"/>
            <a:ext cx="1093788" cy="398463"/>
            <a:chOff x="0" y="0"/>
            <a:chExt cx="1093787" cy="398462"/>
          </a:xfrm>
        </p:grpSpPr>
        <p:sp>
          <p:nvSpPr>
            <p:cNvPr id="287" name="Закругленный прямоугольник"/>
            <p:cNvSpPr/>
            <p:nvPr/>
          </p:nvSpPr>
          <p:spPr>
            <a:xfrm>
              <a:off x="0" y="0"/>
              <a:ext cx="1093788" cy="39846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88" name="Веб Дизайнер"/>
            <p:cNvSpPr txBox="1"/>
            <p:nvPr/>
          </p:nvSpPr>
          <p:spPr>
            <a:xfrm>
              <a:off x="77863" y="82321"/>
              <a:ext cx="938061" cy="233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Веб Дизайнер</a:t>
              </a:r>
            </a:p>
          </p:txBody>
        </p:sp>
      </p:grpSp>
      <p:sp>
        <p:nvSpPr>
          <p:cNvPr id="356" name="Соединительная линия"/>
          <p:cNvSpPr/>
          <p:nvPr/>
        </p:nvSpPr>
        <p:spPr>
          <a:xfrm>
            <a:off x="1171575" y="2230896"/>
            <a:ext cx="284163" cy="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91" name="Линия"/>
          <p:cNvSpPr/>
          <p:nvPr/>
        </p:nvSpPr>
        <p:spPr>
          <a:xfrm flipH="1">
            <a:off x="400049" y="1368424"/>
            <a:ext cx="1" cy="642939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94" name="Сгруппировать"/>
          <p:cNvGrpSpPr/>
          <p:nvPr/>
        </p:nvGrpSpPr>
        <p:grpSpPr>
          <a:xfrm>
            <a:off x="4908550" y="2085975"/>
            <a:ext cx="950913" cy="539750"/>
            <a:chOff x="0" y="0"/>
            <a:chExt cx="950912" cy="539750"/>
          </a:xfrm>
        </p:grpSpPr>
        <p:sp>
          <p:nvSpPr>
            <p:cNvPr id="292" name="Закругленный прямоугольник"/>
            <p:cNvSpPr/>
            <p:nvPr/>
          </p:nvSpPr>
          <p:spPr>
            <a:xfrm>
              <a:off x="0" y="0"/>
              <a:ext cx="950913" cy="539750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93" name="Сайтолог"/>
            <p:cNvSpPr txBox="1"/>
            <p:nvPr/>
          </p:nvSpPr>
          <p:spPr>
            <a:xfrm>
              <a:off x="84757" y="154304"/>
              <a:ext cx="78139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Сайтолог</a:t>
              </a:r>
            </a:p>
          </p:txBody>
        </p:sp>
      </p:grpSp>
      <p:grpSp>
        <p:nvGrpSpPr>
          <p:cNvPr id="297" name="Сгруппировать"/>
          <p:cNvGrpSpPr/>
          <p:nvPr/>
        </p:nvGrpSpPr>
        <p:grpSpPr>
          <a:xfrm>
            <a:off x="6034087" y="2085975"/>
            <a:ext cx="950913" cy="508000"/>
            <a:chOff x="0" y="0"/>
            <a:chExt cx="950912" cy="508000"/>
          </a:xfrm>
        </p:grpSpPr>
        <p:sp>
          <p:nvSpPr>
            <p:cNvPr id="295" name="Закругленный прямоугольник"/>
            <p:cNvSpPr/>
            <p:nvPr/>
          </p:nvSpPr>
          <p:spPr>
            <a:xfrm>
              <a:off x="0" y="0"/>
              <a:ext cx="950913" cy="508000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96" name="CRM специалист"/>
            <p:cNvSpPr txBox="1"/>
            <p:nvPr/>
          </p:nvSpPr>
          <p:spPr>
            <a:xfrm>
              <a:off x="83208" y="68580"/>
              <a:ext cx="784497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CRM</a:t>
              </a:r>
              <a:r>
                <a:t> специалист</a:t>
              </a:r>
            </a:p>
          </p:txBody>
        </p:sp>
      </p:grpSp>
      <p:grpSp>
        <p:nvGrpSpPr>
          <p:cNvPr id="300" name="Сгруппировать"/>
          <p:cNvGrpSpPr/>
          <p:nvPr/>
        </p:nvGrpSpPr>
        <p:grpSpPr>
          <a:xfrm>
            <a:off x="7237412" y="2001837"/>
            <a:ext cx="1096963" cy="603251"/>
            <a:chOff x="0" y="0"/>
            <a:chExt cx="1096962" cy="603250"/>
          </a:xfrm>
        </p:grpSpPr>
        <p:sp>
          <p:nvSpPr>
            <p:cNvPr id="298" name="Закругленный прямоугольник"/>
            <p:cNvSpPr/>
            <p:nvPr/>
          </p:nvSpPr>
          <p:spPr>
            <a:xfrm>
              <a:off x="0" y="0"/>
              <a:ext cx="1096963" cy="603250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99" name="Программист для сайта"/>
            <p:cNvSpPr txBox="1"/>
            <p:nvPr/>
          </p:nvSpPr>
          <p:spPr>
            <a:xfrm>
              <a:off x="87856" y="113526"/>
              <a:ext cx="921251" cy="37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Программист для сайта</a:t>
              </a:r>
            </a:p>
          </p:txBody>
        </p:sp>
      </p:grpSp>
      <p:sp>
        <p:nvSpPr>
          <p:cNvPr id="301" name="Линия"/>
          <p:cNvSpPr/>
          <p:nvPr/>
        </p:nvSpPr>
        <p:spPr>
          <a:xfrm flipH="1">
            <a:off x="5489575" y="1652587"/>
            <a:ext cx="676275" cy="39687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2" name="Линия"/>
          <p:cNvSpPr/>
          <p:nvPr/>
        </p:nvSpPr>
        <p:spPr>
          <a:xfrm>
            <a:off x="6453187" y="1674812"/>
            <a:ext cx="1" cy="411164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Линия"/>
          <p:cNvSpPr/>
          <p:nvPr/>
        </p:nvSpPr>
        <p:spPr>
          <a:xfrm>
            <a:off x="7075487" y="1674812"/>
            <a:ext cx="539751" cy="32702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Линия"/>
          <p:cNvSpPr/>
          <p:nvPr/>
        </p:nvSpPr>
        <p:spPr>
          <a:xfrm flipH="1" rot="5400000">
            <a:off x="1721470" y="1405898"/>
            <a:ext cx="2638766" cy="4684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989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1461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Линия"/>
          <p:cNvSpPr/>
          <p:nvPr/>
        </p:nvSpPr>
        <p:spPr>
          <a:xfrm flipH="1">
            <a:off x="3636962" y="1279525"/>
            <a:ext cx="2471738" cy="80963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6" name="Линия"/>
          <p:cNvSpPr/>
          <p:nvPr/>
        </p:nvSpPr>
        <p:spPr>
          <a:xfrm flipV="1">
            <a:off x="3652837" y="1400174"/>
            <a:ext cx="2455863" cy="9842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09" name="Сгруппировать"/>
          <p:cNvGrpSpPr/>
          <p:nvPr/>
        </p:nvGrpSpPr>
        <p:grpSpPr>
          <a:xfrm>
            <a:off x="6508750" y="3032125"/>
            <a:ext cx="1231900" cy="509588"/>
            <a:chOff x="0" y="0"/>
            <a:chExt cx="1231900" cy="509587"/>
          </a:xfrm>
        </p:grpSpPr>
        <p:sp>
          <p:nvSpPr>
            <p:cNvPr id="307" name="Закругленный прямоугольник"/>
            <p:cNvSpPr/>
            <p:nvPr/>
          </p:nvSpPr>
          <p:spPr>
            <a:xfrm>
              <a:off x="0" y="0"/>
              <a:ext cx="1231900" cy="509588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08" name="Директор по продажам"/>
            <p:cNvSpPr txBox="1"/>
            <p:nvPr/>
          </p:nvSpPr>
          <p:spPr>
            <a:xfrm>
              <a:off x="83285" y="68034"/>
              <a:ext cx="1065330" cy="373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Директор по продажам</a:t>
              </a:r>
            </a:p>
          </p:txBody>
        </p:sp>
      </p:grpSp>
      <p:grpSp>
        <p:nvGrpSpPr>
          <p:cNvPr id="312" name="Сгруппировать"/>
          <p:cNvGrpSpPr/>
          <p:nvPr/>
        </p:nvGrpSpPr>
        <p:grpSpPr>
          <a:xfrm>
            <a:off x="5970587" y="3852862"/>
            <a:ext cx="715963" cy="328613"/>
            <a:chOff x="0" y="0"/>
            <a:chExt cx="715962" cy="328612"/>
          </a:xfrm>
        </p:grpSpPr>
        <p:sp>
          <p:nvSpPr>
            <p:cNvPr id="310" name="Закругленный прямоугольник"/>
            <p:cNvSpPr/>
            <p:nvPr/>
          </p:nvSpPr>
          <p:spPr>
            <a:xfrm>
              <a:off x="0" y="0"/>
              <a:ext cx="715963" cy="328613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11" name="РОП"/>
            <p:cNvSpPr txBox="1"/>
            <p:nvPr/>
          </p:nvSpPr>
          <p:spPr>
            <a:xfrm>
              <a:off x="74455" y="48736"/>
              <a:ext cx="56705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РОП</a:t>
              </a:r>
            </a:p>
          </p:txBody>
        </p:sp>
      </p:grpSp>
      <p:grpSp>
        <p:nvGrpSpPr>
          <p:cNvPr id="315" name="Сгруппировать"/>
          <p:cNvGrpSpPr/>
          <p:nvPr/>
        </p:nvGrpSpPr>
        <p:grpSpPr>
          <a:xfrm>
            <a:off x="7656512" y="3822471"/>
            <a:ext cx="823913" cy="373520"/>
            <a:chOff x="0" y="0"/>
            <a:chExt cx="823912" cy="373518"/>
          </a:xfrm>
        </p:grpSpPr>
        <p:sp>
          <p:nvSpPr>
            <p:cNvPr id="313" name="Закругленный прямоугольник"/>
            <p:cNvSpPr/>
            <p:nvPr/>
          </p:nvSpPr>
          <p:spPr>
            <a:xfrm>
              <a:off x="0" y="3403"/>
              <a:ext cx="823913" cy="366713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14" name="Отдел качества"/>
            <p:cNvSpPr txBox="1"/>
            <p:nvPr/>
          </p:nvSpPr>
          <p:spPr>
            <a:xfrm>
              <a:off x="76314" y="0"/>
              <a:ext cx="671285" cy="373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Отдел качества</a:t>
              </a:r>
            </a:p>
          </p:txBody>
        </p:sp>
      </p:grpSp>
      <p:grpSp>
        <p:nvGrpSpPr>
          <p:cNvPr id="318" name="Сгруппировать"/>
          <p:cNvGrpSpPr/>
          <p:nvPr/>
        </p:nvGrpSpPr>
        <p:grpSpPr>
          <a:xfrm>
            <a:off x="5524500" y="4310380"/>
            <a:ext cx="949325" cy="231141"/>
            <a:chOff x="0" y="0"/>
            <a:chExt cx="949325" cy="231140"/>
          </a:xfrm>
        </p:grpSpPr>
        <p:sp>
          <p:nvSpPr>
            <p:cNvPr id="316" name="Закругленный прямоугольник"/>
            <p:cNvSpPr/>
            <p:nvPr/>
          </p:nvSpPr>
          <p:spPr>
            <a:xfrm>
              <a:off x="0" y="1269"/>
              <a:ext cx="949325" cy="228601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17" name="Менеджер"/>
            <p:cNvSpPr txBox="1"/>
            <p:nvPr/>
          </p:nvSpPr>
          <p:spPr>
            <a:xfrm>
              <a:off x="69574" y="0"/>
              <a:ext cx="810177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Менеджер</a:t>
              </a:r>
            </a:p>
          </p:txBody>
        </p:sp>
      </p:grpSp>
      <p:grpSp>
        <p:nvGrpSpPr>
          <p:cNvPr id="321" name="Сгруппировать"/>
          <p:cNvGrpSpPr/>
          <p:nvPr/>
        </p:nvGrpSpPr>
        <p:grpSpPr>
          <a:xfrm>
            <a:off x="5524500" y="4600098"/>
            <a:ext cx="949325" cy="231141"/>
            <a:chOff x="0" y="0"/>
            <a:chExt cx="949325" cy="231140"/>
          </a:xfrm>
        </p:grpSpPr>
        <p:sp>
          <p:nvSpPr>
            <p:cNvPr id="319" name="Закругленный прямоугольник"/>
            <p:cNvSpPr/>
            <p:nvPr/>
          </p:nvSpPr>
          <p:spPr>
            <a:xfrm>
              <a:off x="0" y="476"/>
              <a:ext cx="949325" cy="230188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0" name="Менеджер"/>
            <p:cNvSpPr txBox="1"/>
            <p:nvPr/>
          </p:nvSpPr>
          <p:spPr>
            <a:xfrm>
              <a:off x="69652" y="0"/>
              <a:ext cx="8100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Менеджер</a:t>
              </a:r>
            </a:p>
          </p:txBody>
        </p:sp>
      </p:grpSp>
      <p:grpSp>
        <p:nvGrpSpPr>
          <p:cNvPr id="324" name="Сгруппировать"/>
          <p:cNvGrpSpPr/>
          <p:nvPr/>
        </p:nvGrpSpPr>
        <p:grpSpPr>
          <a:xfrm>
            <a:off x="6543675" y="4322286"/>
            <a:ext cx="950913" cy="231141"/>
            <a:chOff x="0" y="0"/>
            <a:chExt cx="950912" cy="231140"/>
          </a:xfrm>
        </p:grpSpPr>
        <p:sp>
          <p:nvSpPr>
            <p:cNvPr id="322" name="Закругленный прямоугольник"/>
            <p:cNvSpPr/>
            <p:nvPr/>
          </p:nvSpPr>
          <p:spPr>
            <a:xfrm>
              <a:off x="0" y="476"/>
              <a:ext cx="950913" cy="230188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3" name="Менеджер"/>
            <p:cNvSpPr txBox="1"/>
            <p:nvPr/>
          </p:nvSpPr>
          <p:spPr>
            <a:xfrm>
              <a:off x="69652" y="0"/>
              <a:ext cx="811609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Менеджер</a:t>
              </a:r>
            </a:p>
          </p:txBody>
        </p:sp>
      </p:grpSp>
      <p:grpSp>
        <p:nvGrpSpPr>
          <p:cNvPr id="327" name="Сгруппировать"/>
          <p:cNvGrpSpPr/>
          <p:nvPr/>
        </p:nvGrpSpPr>
        <p:grpSpPr>
          <a:xfrm>
            <a:off x="6543675" y="4567555"/>
            <a:ext cx="950913" cy="231141"/>
            <a:chOff x="0" y="0"/>
            <a:chExt cx="950912" cy="231140"/>
          </a:xfrm>
        </p:grpSpPr>
        <p:sp>
          <p:nvSpPr>
            <p:cNvPr id="325" name="Закругленный прямоугольник"/>
            <p:cNvSpPr/>
            <p:nvPr/>
          </p:nvSpPr>
          <p:spPr>
            <a:xfrm>
              <a:off x="0" y="1269"/>
              <a:ext cx="950913" cy="228601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6" name="Менеджер"/>
            <p:cNvSpPr txBox="1"/>
            <p:nvPr/>
          </p:nvSpPr>
          <p:spPr>
            <a:xfrm>
              <a:off x="69574" y="0"/>
              <a:ext cx="811764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Менеджер</a:t>
              </a:r>
            </a:p>
          </p:txBody>
        </p:sp>
      </p:grpSp>
      <p:grpSp>
        <p:nvGrpSpPr>
          <p:cNvPr id="330" name="Сгруппировать"/>
          <p:cNvGrpSpPr/>
          <p:nvPr/>
        </p:nvGrpSpPr>
        <p:grpSpPr>
          <a:xfrm>
            <a:off x="7805737" y="4337367"/>
            <a:ext cx="950913" cy="231141"/>
            <a:chOff x="0" y="0"/>
            <a:chExt cx="950912" cy="231140"/>
          </a:xfrm>
        </p:grpSpPr>
        <p:sp>
          <p:nvSpPr>
            <p:cNvPr id="328" name="Закругленный прямоугольник"/>
            <p:cNvSpPr/>
            <p:nvPr/>
          </p:nvSpPr>
          <p:spPr>
            <a:xfrm>
              <a:off x="0" y="1269"/>
              <a:ext cx="950913" cy="228601"/>
            </a:xfrm>
            <a:prstGeom prst="roundRect">
              <a:avLst>
                <a:gd name="adj" fmla="val 16667"/>
              </a:avLst>
            </a:prstGeom>
            <a:solidFill>
              <a:srgbClr val="221E31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9" name="Специалист"/>
            <p:cNvSpPr txBox="1"/>
            <p:nvPr/>
          </p:nvSpPr>
          <p:spPr>
            <a:xfrm>
              <a:off x="69574" y="0"/>
              <a:ext cx="811764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Специалист</a:t>
              </a:r>
            </a:p>
          </p:txBody>
        </p:sp>
      </p:grpSp>
      <p:sp>
        <p:nvSpPr>
          <p:cNvPr id="331" name="Линия"/>
          <p:cNvSpPr/>
          <p:nvPr/>
        </p:nvSpPr>
        <p:spPr>
          <a:xfrm flipH="1">
            <a:off x="6329362" y="3541712"/>
            <a:ext cx="498476" cy="31115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2" name="Линия"/>
          <p:cNvSpPr/>
          <p:nvPr/>
        </p:nvSpPr>
        <p:spPr>
          <a:xfrm flipH="1">
            <a:off x="5999162" y="4146550"/>
            <a:ext cx="84138" cy="16510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3" name="Линия"/>
          <p:cNvSpPr/>
          <p:nvPr/>
        </p:nvSpPr>
        <p:spPr>
          <a:xfrm>
            <a:off x="6643687" y="4170362"/>
            <a:ext cx="374651" cy="15240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4" name="Линия"/>
          <p:cNvSpPr/>
          <p:nvPr/>
        </p:nvSpPr>
        <p:spPr>
          <a:xfrm>
            <a:off x="7237412" y="3541712"/>
            <a:ext cx="503238" cy="24130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5" name="Линия"/>
          <p:cNvSpPr/>
          <p:nvPr/>
        </p:nvSpPr>
        <p:spPr>
          <a:xfrm>
            <a:off x="8197850" y="4160837"/>
            <a:ext cx="82550" cy="17780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Линия"/>
          <p:cNvSpPr/>
          <p:nvPr/>
        </p:nvSpPr>
        <p:spPr>
          <a:xfrm flipH="1" flipV="1">
            <a:off x="6724649" y="2630487"/>
            <a:ext cx="193676" cy="40163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37" name="Линия"/>
          <p:cNvSpPr/>
          <p:nvPr/>
        </p:nvSpPr>
        <p:spPr>
          <a:xfrm rot="10800000">
            <a:off x="3636962" y="1652587"/>
            <a:ext cx="2871788" cy="1633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2504" y="0"/>
                </a:lnTo>
                <a:lnTo>
                  <a:pt x="12504" y="2160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40" name="Сгруппировать"/>
          <p:cNvGrpSpPr/>
          <p:nvPr/>
        </p:nvGrpSpPr>
        <p:grpSpPr>
          <a:xfrm>
            <a:off x="2957512" y="4138612"/>
            <a:ext cx="1468438" cy="290513"/>
            <a:chOff x="0" y="0"/>
            <a:chExt cx="1468437" cy="290512"/>
          </a:xfrm>
        </p:grpSpPr>
        <p:sp>
          <p:nvSpPr>
            <p:cNvPr id="338" name="Закругленный прямоугольник"/>
            <p:cNvSpPr/>
            <p:nvPr/>
          </p:nvSpPr>
          <p:spPr>
            <a:xfrm>
              <a:off x="0" y="0"/>
              <a:ext cx="1468438" cy="29051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39" name="Таргетолог"/>
            <p:cNvSpPr txBox="1"/>
            <p:nvPr/>
          </p:nvSpPr>
          <p:spPr>
            <a:xfrm>
              <a:off x="72595" y="29686"/>
              <a:ext cx="1323247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Таргетолог</a:t>
              </a:r>
            </a:p>
          </p:txBody>
        </p:sp>
      </p:grpSp>
      <p:grpSp>
        <p:nvGrpSpPr>
          <p:cNvPr id="343" name="Сгруппировать"/>
          <p:cNvGrpSpPr/>
          <p:nvPr/>
        </p:nvGrpSpPr>
        <p:grpSpPr>
          <a:xfrm>
            <a:off x="2941637" y="4437062"/>
            <a:ext cx="1682751" cy="292101"/>
            <a:chOff x="0" y="0"/>
            <a:chExt cx="1682750" cy="292100"/>
          </a:xfrm>
        </p:grpSpPr>
        <p:sp>
          <p:nvSpPr>
            <p:cNvPr id="341" name="Закругленный прямоугольник"/>
            <p:cNvSpPr/>
            <p:nvPr/>
          </p:nvSpPr>
          <p:spPr>
            <a:xfrm>
              <a:off x="0" y="0"/>
              <a:ext cx="1682750" cy="292100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42" name="SMM: ВК, INST, OK и ДР."/>
            <p:cNvSpPr txBox="1"/>
            <p:nvPr/>
          </p:nvSpPr>
          <p:spPr>
            <a:xfrm>
              <a:off x="72673" y="29140"/>
              <a:ext cx="1537404" cy="233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SMM</a:t>
              </a:r>
              <a:r>
                <a:t>: ВК, </a:t>
              </a:r>
              <a:r>
                <a:t>INST,</a:t>
              </a:r>
              <a:r>
                <a:t> </a:t>
              </a:r>
              <a:r>
                <a:t>OK </a:t>
              </a:r>
              <a:r>
                <a:t>и ДР. </a:t>
              </a:r>
            </a:p>
          </p:txBody>
        </p:sp>
      </p:grpSp>
      <p:sp>
        <p:nvSpPr>
          <p:cNvPr id="344" name="Линия"/>
          <p:cNvSpPr/>
          <p:nvPr/>
        </p:nvSpPr>
        <p:spPr>
          <a:xfrm flipH="1" rot="16200000">
            <a:off x="1303337" y="2944812"/>
            <a:ext cx="2919413" cy="35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Линия"/>
          <p:cNvSpPr/>
          <p:nvPr/>
        </p:nvSpPr>
        <p:spPr>
          <a:xfrm flipH="1" rot="16200000">
            <a:off x="1476374" y="2801937"/>
            <a:ext cx="2651127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6" name="Линия"/>
          <p:cNvSpPr/>
          <p:nvPr/>
        </p:nvSpPr>
        <p:spPr>
          <a:xfrm rot="10800000">
            <a:off x="860146" y="2459037"/>
            <a:ext cx="2081492" cy="1901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31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7" name="Линия"/>
          <p:cNvSpPr/>
          <p:nvPr/>
        </p:nvSpPr>
        <p:spPr>
          <a:xfrm flipH="1" rot="5400000">
            <a:off x="1136633" y="2311416"/>
            <a:ext cx="2493997" cy="2798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0" y="0"/>
                </a:moveTo>
                <a:lnTo>
                  <a:pt x="0" y="0"/>
                </a:lnTo>
                <a:lnTo>
                  <a:pt x="0" y="14047"/>
                </a:lnTo>
                <a:lnTo>
                  <a:pt x="21600" y="14047"/>
                </a:ln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8" name="Старая схема организации"/>
          <p:cNvSpPr txBox="1"/>
          <p:nvPr/>
        </p:nvSpPr>
        <p:spPr>
          <a:xfrm>
            <a:off x="923925" y="127649"/>
            <a:ext cx="69675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Старая </a:t>
            </a:r>
            <a:r>
              <a:rPr>
                <a:solidFill>
                  <a:srgbClr val="FFFFFF"/>
                </a:solidFill>
              </a:rPr>
              <a:t>схема организации</a:t>
            </a:r>
          </a:p>
        </p:txBody>
      </p:sp>
      <p:sp>
        <p:nvSpPr>
          <p:cNvPr id="349" name="Линия"/>
          <p:cNvSpPr/>
          <p:nvPr/>
        </p:nvSpPr>
        <p:spPr>
          <a:xfrm flipH="1" rot="16200000">
            <a:off x="2389538" y="2001486"/>
            <a:ext cx="1167699" cy="29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496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52" name="Сгруппировать"/>
          <p:cNvGrpSpPr/>
          <p:nvPr/>
        </p:nvGrpSpPr>
        <p:grpSpPr>
          <a:xfrm>
            <a:off x="2560637" y="1260475"/>
            <a:ext cx="1092201" cy="476250"/>
            <a:chOff x="0" y="0"/>
            <a:chExt cx="1092200" cy="476250"/>
          </a:xfrm>
        </p:grpSpPr>
        <p:sp>
          <p:nvSpPr>
            <p:cNvPr id="350" name="Закругленный прямоугольник"/>
            <p:cNvSpPr/>
            <p:nvPr/>
          </p:nvSpPr>
          <p:spPr>
            <a:xfrm>
              <a:off x="0" y="0"/>
              <a:ext cx="1092200" cy="4762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51" name="Маркетолог"/>
            <p:cNvSpPr txBox="1"/>
            <p:nvPr/>
          </p:nvSpPr>
          <p:spPr>
            <a:xfrm>
              <a:off x="81659" y="122554"/>
              <a:ext cx="928882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Маркетолог</a:t>
              </a:r>
            </a:p>
          </p:txBody>
        </p:sp>
      </p:grpSp>
      <p:grpSp>
        <p:nvGrpSpPr>
          <p:cNvPr id="355" name="Сгруппировать"/>
          <p:cNvGrpSpPr/>
          <p:nvPr/>
        </p:nvGrpSpPr>
        <p:grpSpPr>
          <a:xfrm>
            <a:off x="3154362" y="2509063"/>
            <a:ext cx="1092201" cy="376199"/>
            <a:chOff x="0" y="0"/>
            <a:chExt cx="1092200" cy="376197"/>
          </a:xfrm>
        </p:grpSpPr>
        <p:sp>
          <p:nvSpPr>
            <p:cNvPr id="353" name="Закругленный прямоугольник"/>
            <p:cNvSpPr/>
            <p:nvPr/>
          </p:nvSpPr>
          <p:spPr>
            <a:xfrm>
              <a:off x="0" y="29348"/>
              <a:ext cx="1092200" cy="317501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54" name="Рассыльщик  WA и TG"/>
            <p:cNvSpPr txBox="1"/>
            <p:nvPr/>
          </p:nvSpPr>
          <p:spPr>
            <a:xfrm>
              <a:off x="73912" y="0"/>
              <a:ext cx="944376" cy="37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Рассыльщик </a:t>
              </a:r>
              <a:br/>
              <a:r>
                <a:t>WA </a:t>
              </a:r>
              <a:r>
                <a:t>и </a:t>
              </a:r>
              <a:r>
                <a:t>TG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991600" cy="6043613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Новая схема организации"/>
          <p:cNvSpPr txBox="1"/>
          <p:nvPr/>
        </p:nvSpPr>
        <p:spPr>
          <a:xfrm>
            <a:off x="923925" y="127649"/>
            <a:ext cx="69675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Новая </a:t>
            </a:r>
            <a:r>
              <a:rPr>
                <a:solidFill>
                  <a:srgbClr val="FFFFFF"/>
                </a:solidFill>
              </a:rPr>
              <a:t>схема организации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Сгруппировать"/>
          <p:cNvGrpSpPr/>
          <p:nvPr/>
        </p:nvGrpSpPr>
        <p:grpSpPr>
          <a:xfrm>
            <a:off x="2259012" y="2168525"/>
            <a:ext cx="1187451" cy="403225"/>
            <a:chOff x="0" y="0"/>
            <a:chExt cx="1187450" cy="403225"/>
          </a:xfrm>
        </p:grpSpPr>
        <p:sp>
          <p:nvSpPr>
            <p:cNvPr id="361" name="Закругленный прямоугольник"/>
            <p:cNvSpPr/>
            <p:nvPr/>
          </p:nvSpPr>
          <p:spPr>
            <a:xfrm>
              <a:off x="0" y="0"/>
              <a:ext cx="1187450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62" name="KWORK.RU"/>
            <p:cNvSpPr txBox="1"/>
            <p:nvPr/>
          </p:nvSpPr>
          <p:spPr>
            <a:xfrm>
              <a:off x="78096" y="86042"/>
              <a:ext cx="103125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KWORK.RU</a:t>
              </a:r>
            </a:p>
          </p:txBody>
        </p:sp>
      </p:grpSp>
      <p:sp>
        <p:nvSpPr>
          <p:cNvPr id="364" name="Новая схема организации"/>
          <p:cNvSpPr txBox="1"/>
          <p:nvPr/>
        </p:nvSpPr>
        <p:spPr>
          <a:xfrm>
            <a:off x="923925" y="127649"/>
            <a:ext cx="69675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Новая </a:t>
            </a:r>
            <a:r>
              <a:rPr>
                <a:solidFill>
                  <a:srgbClr val="FFFFFF"/>
                </a:solidFill>
              </a:rPr>
              <a:t>схема организации</a:t>
            </a:r>
          </a:p>
        </p:txBody>
      </p:sp>
      <p:grpSp>
        <p:nvGrpSpPr>
          <p:cNvPr id="367" name="Сгруппировать"/>
          <p:cNvGrpSpPr/>
          <p:nvPr/>
        </p:nvGrpSpPr>
        <p:grpSpPr>
          <a:xfrm>
            <a:off x="3654425" y="1120775"/>
            <a:ext cx="1092200" cy="476250"/>
            <a:chOff x="0" y="0"/>
            <a:chExt cx="1092200" cy="476250"/>
          </a:xfrm>
        </p:grpSpPr>
        <p:sp>
          <p:nvSpPr>
            <p:cNvPr id="365" name="Закругленный прямоугольник"/>
            <p:cNvSpPr/>
            <p:nvPr/>
          </p:nvSpPr>
          <p:spPr>
            <a:xfrm>
              <a:off x="0" y="0"/>
              <a:ext cx="1092200" cy="4762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16142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66" name="Маркетолог"/>
            <p:cNvSpPr txBox="1"/>
            <p:nvPr/>
          </p:nvSpPr>
          <p:spPr>
            <a:xfrm>
              <a:off x="81659" y="122554"/>
              <a:ext cx="928882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16142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Маркетолог</a:t>
              </a:r>
            </a:p>
          </p:txBody>
        </p:sp>
      </p:grpSp>
      <p:sp>
        <p:nvSpPr>
          <p:cNvPr id="368" name="Линия"/>
          <p:cNvSpPr/>
          <p:nvPr/>
        </p:nvSpPr>
        <p:spPr>
          <a:xfrm flipH="1">
            <a:off x="2916237" y="1597025"/>
            <a:ext cx="762001" cy="54927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69" name="Линия"/>
          <p:cNvSpPr/>
          <p:nvPr/>
        </p:nvSpPr>
        <p:spPr>
          <a:xfrm>
            <a:off x="4746625" y="1597025"/>
            <a:ext cx="558800" cy="54927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72" name="Сгруппировать"/>
          <p:cNvGrpSpPr/>
          <p:nvPr/>
        </p:nvGrpSpPr>
        <p:grpSpPr>
          <a:xfrm>
            <a:off x="5465762" y="3325812"/>
            <a:ext cx="1231901" cy="509588"/>
            <a:chOff x="0" y="0"/>
            <a:chExt cx="1231900" cy="509587"/>
          </a:xfrm>
        </p:grpSpPr>
        <p:sp>
          <p:nvSpPr>
            <p:cNvPr id="370" name="Закругленный прямоугольник"/>
            <p:cNvSpPr/>
            <p:nvPr/>
          </p:nvSpPr>
          <p:spPr>
            <a:xfrm>
              <a:off x="0" y="0"/>
              <a:ext cx="1231900" cy="509588"/>
            </a:xfrm>
            <a:prstGeom prst="roundRect">
              <a:avLst>
                <a:gd name="adj" fmla="val 16667"/>
              </a:avLst>
            </a:prstGeom>
            <a:solidFill>
              <a:srgbClr val="E85CE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71" name="Менеджер по продажам"/>
            <p:cNvSpPr txBox="1"/>
            <p:nvPr/>
          </p:nvSpPr>
          <p:spPr>
            <a:xfrm>
              <a:off x="83285" y="68034"/>
              <a:ext cx="1065330" cy="373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Менеджер по продажам</a:t>
              </a:r>
            </a:p>
          </p:txBody>
        </p:sp>
      </p:grpSp>
      <p:grpSp>
        <p:nvGrpSpPr>
          <p:cNvPr id="375" name="Сгруппировать"/>
          <p:cNvGrpSpPr/>
          <p:nvPr/>
        </p:nvGrpSpPr>
        <p:grpSpPr>
          <a:xfrm>
            <a:off x="5305425" y="2146300"/>
            <a:ext cx="1187450" cy="401638"/>
            <a:chOff x="0" y="0"/>
            <a:chExt cx="1187450" cy="401637"/>
          </a:xfrm>
        </p:grpSpPr>
        <p:sp>
          <p:nvSpPr>
            <p:cNvPr id="373" name="Закругленный прямоугольник"/>
            <p:cNvSpPr/>
            <p:nvPr/>
          </p:nvSpPr>
          <p:spPr>
            <a:xfrm>
              <a:off x="0" y="0"/>
              <a:ext cx="1187450" cy="4016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74" name="HH.RU"/>
            <p:cNvSpPr txBox="1"/>
            <p:nvPr/>
          </p:nvSpPr>
          <p:spPr>
            <a:xfrm>
              <a:off x="78018" y="85248"/>
              <a:ext cx="103141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HH.RU</a:t>
              </a:r>
            </a:p>
          </p:txBody>
        </p:sp>
      </p:grpSp>
      <p:sp>
        <p:nvSpPr>
          <p:cNvPr id="417" name="Соединительная линия"/>
          <p:cNvSpPr/>
          <p:nvPr/>
        </p:nvSpPr>
        <p:spPr>
          <a:xfrm>
            <a:off x="5930751" y="2560637"/>
            <a:ext cx="111372" cy="752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>
            <a:solidFill>
              <a:srgbClr val="FFFFFF"/>
            </a:solidFill>
            <a:tailEnd type="triangle"/>
          </a:ln>
        </p:spPr>
        <p:txBody>
          <a:bodyPr/>
          <a:lstStyle/>
          <a:p>
            <a:pPr/>
          </a:p>
        </p:txBody>
      </p:sp>
      <p:grpSp>
        <p:nvGrpSpPr>
          <p:cNvPr id="379" name="Сгруппировать"/>
          <p:cNvGrpSpPr/>
          <p:nvPr/>
        </p:nvGrpSpPr>
        <p:grpSpPr>
          <a:xfrm>
            <a:off x="190500" y="2868612"/>
            <a:ext cx="1092200" cy="398463"/>
            <a:chOff x="0" y="0"/>
            <a:chExt cx="1092200" cy="398462"/>
          </a:xfrm>
        </p:grpSpPr>
        <p:sp>
          <p:nvSpPr>
            <p:cNvPr id="377" name="Закругленный прямоугольник"/>
            <p:cNvSpPr/>
            <p:nvPr/>
          </p:nvSpPr>
          <p:spPr>
            <a:xfrm>
              <a:off x="0" y="0"/>
              <a:ext cx="1092200" cy="39846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78" name="Копирайтер"/>
            <p:cNvSpPr txBox="1"/>
            <p:nvPr/>
          </p:nvSpPr>
          <p:spPr>
            <a:xfrm>
              <a:off x="77863" y="83661"/>
              <a:ext cx="93647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Копирайтер</a:t>
              </a:r>
            </a:p>
          </p:txBody>
        </p:sp>
      </p:grpSp>
      <p:grpSp>
        <p:nvGrpSpPr>
          <p:cNvPr id="382" name="Сгруппировать"/>
          <p:cNvGrpSpPr/>
          <p:nvPr/>
        </p:nvGrpSpPr>
        <p:grpSpPr>
          <a:xfrm>
            <a:off x="7823200" y="3065462"/>
            <a:ext cx="1092200" cy="398463"/>
            <a:chOff x="0" y="0"/>
            <a:chExt cx="1092200" cy="398462"/>
          </a:xfrm>
        </p:grpSpPr>
        <p:sp>
          <p:nvSpPr>
            <p:cNvPr id="380" name="Закругленный прямоугольник"/>
            <p:cNvSpPr/>
            <p:nvPr/>
          </p:nvSpPr>
          <p:spPr>
            <a:xfrm>
              <a:off x="0" y="0"/>
              <a:ext cx="1092200" cy="39846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D51E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81" name="SEO специалист"/>
            <p:cNvSpPr txBox="1"/>
            <p:nvPr/>
          </p:nvSpPr>
          <p:spPr>
            <a:xfrm>
              <a:off x="77863" y="13811"/>
              <a:ext cx="936474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SEO</a:t>
              </a:r>
              <a:r>
                <a:t> специалист</a:t>
              </a:r>
            </a:p>
          </p:txBody>
        </p:sp>
      </p:grpSp>
      <p:grpSp>
        <p:nvGrpSpPr>
          <p:cNvPr id="385" name="Сгруппировать"/>
          <p:cNvGrpSpPr/>
          <p:nvPr/>
        </p:nvGrpSpPr>
        <p:grpSpPr>
          <a:xfrm>
            <a:off x="2039937" y="3668712"/>
            <a:ext cx="1092201" cy="317501"/>
            <a:chOff x="0" y="0"/>
            <a:chExt cx="1092200" cy="317500"/>
          </a:xfrm>
        </p:grpSpPr>
        <p:sp>
          <p:nvSpPr>
            <p:cNvPr id="383" name="Закругленный прямоугольник"/>
            <p:cNvSpPr/>
            <p:nvPr/>
          </p:nvSpPr>
          <p:spPr>
            <a:xfrm>
              <a:off x="0" y="0"/>
              <a:ext cx="1092200" cy="317500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84" name="Директолог"/>
            <p:cNvSpPr txBox="1"/>
            <p:nvPr/>
          </p:nvSpPr>
          <p:spPr>
            <a:xfrm>
              <a:off x="73912" y="43180"/>
              <a:ext cx="944376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Директолог</a:t>
              </a:r>
            </a:p>
          </p:txBody>
        </p:sp>
      </p:grpSp>
      <p:grpSp>
        <p:nvGrpSpPr>
          <p:cNvPr id="388" name="Сгруппировать"/>
          <p:cNvGrpSpPr/>
          <p:nvPr/>
        </p:nvGrpSpPr>
        <p:grpSpPr>
          <a:xfrm>
            <a:off x="288925" y="2208212"/>
            <a:ext cx="1093788" cy="398463"/>
            <a:chOff x="0" y="0"/>
            <a:chExt cx="1093787" cy="398462"/>
          </a:xfrm>
        </p:grpSpPr>
        <p:sp>
          <p:nvSpPr>
            <p:cNvPr id="386" name="Закругленный прямоугольник"/>
            <p:cNvSpPr/>
            <p:nvPr/>
          </p:nvSpPr>
          <p:spPr>
            <a:xfrm>
              <a:off x="0" y="0"/>
              <a:ext cx="1093788" cy="398463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87" name="Веб Дизайнер"/>
            <p:cNvSpPr txBox="1"/>
            <p:nvPr/>
          </p:nvSpPr>
          <p:spPr>
            <a:xfrm>
              <a:off x="77863" y="82321"/>
              <a:ext cx="938061" cy="233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Веб Дизайнер</a:t>
              </a:r>
            </a:p>
          </p:txBody>
        </p:sp>
      </p:grpSp>
      <p:grpSp>
        <p:nvGrpSpPr>
          <p:cNvPr id="391" name="Сгруппировать"/>
          <p:cNvGrpSpPr/>
          <p:nvPr/>
        </p:nvGrpSpPr>
        <p:grpSpPr>
          <a:xfrm>
            <a:off x="3921125" y="2805112"/>
            <a:ext cx="941388" cy="358776"/>
            <a:chOff x="0" y="0"/>
            <a:chExt cx="941387" cy="358775"/>
          </a:xfrm>
        </p:grpSpPr>
        <p:sp>
          <p:nvSpPr>
            <p:cNvPr id="389" name="Закругленный прямоугольник"/>
            <p:cNvSpPr/>
            <p:nvPr/>
          </p:nvSpPr>
          <p:spPr>
            <a:xfrm>
              <a:off x="0" y="0"/>
              <a:ext cx="941388" cy="358775"/>
            </a:xfrm>
            <a:prstGeom prst="roundRect">
              <a:avLst>
                <a:gd name="adj" fmla="val 16667"/>
              </a:avLst>
            </a:prstGeom>
            <a:solidFill>
              <a:srgbClr val="E85CE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90" name="Сайтолог"/>
            <p:cNvSpPr txBox="1"/>
            <p:nvPr/>
          </p:nvSpPr>
          <p:spPr>
            <a:xfrm>
              <a:off x="75926" y="63817"/>
              <a:ext cx="789535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Сайтолог</a:t>
              </a:r>
            </a:p>
          </p:txBody>
        </p:sp>
      </p:grpSp>
      <p:grpSp>
        <p:nvGrpSpPr>
          <p:cNvPr id="394" name="Сгруппировать"/>
          <p:cNvGrpSpPr/>
          <p:nvPr/>
        </p:nvGrpSpPr>
        <p:grpSpPr>
          <a:xfrm>
            <a:off x="4025900" y="3630612"/>
            <a:ext cx="1092200" cy="292101"/>
            <a:chOff x="0" y="0"/>
            <a:chExt cx="1092200" cy="292100"/>
          </a:xfrm>
        </p:grpSpPr>
        <p:sp>
          <p:nvSpPr>
            <p:cNvPr id="392" name="Закругленный прямоугольник"/>
            <p:cNvSpPr/>
            <p:nvPr/>
          </p:nvSpPr>
          <p:spPr>
            <a:xfrm>
              <a:off x="0" y="0"/>
              <a:ext cx="1092200" cy="292100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93" name="Таргетолог"/>
            <p:cNvSpPr txBox="1"/>
            <p:nvPr/>
          </p:nvSpPr>
          <p:spPr>
            <a:xfrm>
              <a:off x="72673" y="30480"/>
              <a:ext cx="94685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Таргетолог</a:t>
              </a:r>
            </a:p>
          </p:txBody>
        </p:sp>
      </p:grpSp>
      <p:grpSp>
        <p:nvGrpSpPr>
          <p:cNvPr id="397" name="Сгруппировать"/>
          <p:cNvGrpSpPr/>
          <p:nvPr/>
        </p:nvGrpSpPr>
        <p:grpSpPr>
          <a:xfrm>
            <a:off x="6465887" y="1558925"/>
            <a:ext cx="838201" cy="292100"/>
            <a:chOff x="0" y="0"/>
            <a:chExt cx="838200" cy="292100"/>
          </a:xfrm>
        </p:grpSpPr>
        <p:sp>
          <p:nvSpPr>
            <p:cNvPr id="395" name="Закругленный прямоугольник"/>
            <p:cNvSpPr/>
            <p:nvPr/>
          </p:nvSpPr>
          <p:spPr>
            <a:xfrm>
              <a:off x="0" y="0"/>
              <a:ext cx="838200" cy="292100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96" name="SMM ВК"/>
            <p:cNvSpPr txBox="1"/>
            <p:nvPr/>
          </p:nvSpPr>
          <p:spPr>
            <a:xfrm>
              <a:off x="72673" y="29140"/>
              <a:ext cx="692854" cy="233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SMM </a:t>
              </a:r>
              <a:r>
                <a:t>ВК</a:t>
              </a:r>
            </a:p>
          </p:txBody>
        </p:sp>
      </p:grpSp>
      <p:grpSp>
        <p:nvGrpSpPr>
          <p:cNvPr id="400" name="Сгруппировать"/>
          <p:cNvGrpSpPr/>
          <p:nvPr/>
        </p:nvGrpSpPr>
        <p:grpSpPr>
          <a:xfrm>
            <a:off x="263525" y="3551803"/>
            <a:ext cx="1092200" cy="373519"/>
            <a:chOff x="0" y="0"/>
            <a:chExt cx="1092200" cy="373518"/>
          </a:xfrm>
        </p:grpSpPr>
        <p:sp>
          <p:nvSpPr>
            <p:cNvPr id="398" name="Закругленный прямоугольник"/>
            <p:cNvSpPr/>
            <p:nvPr/>
          </p:nvSpPr>
          <p:spPr>
            <a:xfrm>
              <a:off x="0" y="28009"/>
              <a:ext cx="1092200" cy="317501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99" name="Рассыльщик  WA"/>
            <p:cNvSpPr txBox="1"/>
            <p:nvPr/>
          </p:nvSpPr>
          <p:spPr>
            <a:xfrm>
              <a:off x="73912" y="0"/>
              <a:ext cx="944376" cy="373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Рассыльщик </a:t>
              </a:r>
              <a:br/>
              <a:r>
                <a:t>WA</a:t>
              </a:r>
            </a:p>
          </p:txBody>
        </p:sp>
      </p:grpSp>
      <p:sp>
        <p:nvSpPr>
          <p:cNvPr id="401" name="Линия"/>
          <p:cNvSpPr/>
          <p:nvPr/>
        </p:nvSpPr>
        <p:spPr>
          <a:xfrm>
            <a:off x="3452812" y="2506662"/>
            <a:ext cx="468314" cy="26670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2" name="Линия"/>
          <p:cNvSpPr/>
          <p:nvPr/>
        </p:nvSpPr>
        <p:spPr>
          <a:xfrm flipH="1">
            <a:off x="2586037" y="2606675"/>
            <a:ext cx="1" cy="106203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3" name="Линия"/>
          <p:cNvSpPr/>
          <p:nvPr/>
        </p:nvSpPr>
        <p:spPr>
          <a:xfrm flipH="1">
            <a:off x="1355724" y="2370137"/>
            <a:ext cx="903289" cy="3810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4" name="Линия"/>
          <p:cNvSpPr/>
          <p:nvPr/>
        </p:nvSpPr>
        <p:spPr>
          <a:xfrm flipH="1">
            <a:off x="1271587" y="2506662"/>
            <a:ext cx="947738" cy="377826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07" name="Сгруппировать"/>
          <p:cNvGrpSpPr/>
          <p:nvPr/>
        </p:nvGrpSpPr>
        <p:grpSpPr>
          <a:xfrm>
            <a:off x="947737" y="4080440"/>
            <a:ext cx="1092201" cy="373520"/>
            <a:chOff x="0" y="0"/>
            <a:chExt cx="1092200" cy="373518"/>
          </a:xfrm>
        </p:grpSpPr>
        <p:sp>
          <p:nvSpPr>
            <p:cNvPr id="405" name="Закругленный прямоугольник"/>
            <p:cNvSpPr/>
            <p:nvPr/>
          </p:nvSpPr>
          <p:spPr>
            <a:xfrm>
              <a:off x="0" y="28009"/>
              <a:ext cx="1092200" cy="317501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406" name="Рассыльщик  TG"/>
            <p:cNvSpPr txBox="1"/>
            <p:nvPr/>
          </p:nvSpPr>
          <p:spPr>
            <a:xfrm>
              <a:off x="73912" y="0"/>
              <a:ext cx="944376" cy="3735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Рассыльщик </a:t>
              </a:r>
              <a:br/>
              <a:r>
                <a:t>TG</a:t>
              </a:r>
            </a:p>
          </p:txBody>
        </p:sp>
      </p:grpSp>
      <p:sp>
        <p:nvSpPr>
          <p:cNvPr id="408" name="Линия"/>
          <p:cNvSpPr/>
          <p:nvPr/>
        </p:nvSpPr>
        <p:spPr>
          <a:xfrm flipH="1">
            <a:off x="1320800" y="2595562"/>
            <a:ext cx="935038" cy="984251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9" name="Линия"/>
          <p:cNvSpPr/>
          <p:nvPr/>
        </p:nvSpPr>
        <p:spPr>
          <a:xfrm flipH="1">
            <a:off x="1727200" y="2581275"/>
            <a:ext cx="661988" cy="155733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0" name="Линия"/>
          <p:cNvSpPr/>
          <p:nvPr/>
        </p:nvSpPr>
        <p:spPr>
          <a:xfrm>
            <a:off x="3119437" y="2571750"/>
            <a:ext cx="906464" cy="1058863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1" name="Линия"/>
          <p:cNvSpPr/>
          <p:nvPr/>
        </p:nvSpPr>
        <p:spPr>
          <a:xfrm flipV="1">
            <a:off x="6445250" y="1881187"/>
            <a:ext cx="371475" cy="271463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414" name="Сгруппировать"/>
          <p:cNvGrpSpPr/>
          <p:nvPr/>
        </p:nvGrpSpPr>
        <p:grpSpPr>
          <a:xfrm>
            <a:off x="7304087" y="2249487"/>
            <a:ext cx="981076" cy="292101"/>
            <a:chOff x="0" y="0"/>
            <a:chExt cx="981075" cy="292100"/>
          </a:xfrm>
        </p:grpSpPr>
        <p:sp>
          <p:nvSpPr>
            <p:cNvPr id="412" name="Закругленный прямоугольник"/>
            <p:cNvSpPr/>
            <p:nvPr/>
          </p:nvSpPr>
          <p:spPr>
            <a:xfrm>
              <a:off x="0" y="0"/>
              <a:ext cx="981075" cy="292100"/>
            </a:xfrm>
            <a:prstGeom prst="roundRect">
              <a:avLst>
                <a:gd name="adj" fmla="val 16667"/>
              </a:avLst>
            </a:prstGeom>
            <a:solidFill>
              <a:srgbClr val="E85CDB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413" name="SMM INST"/>
            <p:cNvSpPr txBox="1"/>
            <p:nvPr/>
          </p:nvSpPr>
          <p:spPr>
            <a:xfrm>
              <a:off x="72673" y="30480"/>
              <a:ext cx="83572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 sz="900">
                  <a:solidFill>
                    <a:srgbClr val="221E31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SMM INST</a:t>
              </a:r>
              <a:r>
                <a:t> </a:t>
              </a:r>
            </a:p>
          </p:txBody>
        </p:sp>
      </p:grpSp>
      <p:sp>
        <p:nvSpPr>
          <p:cNvPr id="415" name="Линия"/>
          <p:cNvSpPr/>
          <p:nvPr/>
        </p:nvSpPr>
        <p:spPr>
          <a:xfrm>
            <a:off x="6465887" y="2355850"/>
            <a:ext cx="838201" cy="396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16" name="Линия"/>
          <p:cNvSpPr/>
          <p:nvPr/>
        </p:nvSpPr>
        <p:spPr>
          <a:xfrm>
            <a:off x="6470650" y="2552700"/>
            <a:ext cx="1352550" cy="71120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Где вести фиксировать задачи"/>
          <p:cNvSpPr txBox="1"/>
          <p:nvPr/>
        </p:nvSpPr>
        <p:spPr>
          <a:xfrm>
            <a:off x="923925" y="127649"/>
            <a:ext cx="69675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Где вести </a:t>
            </a:r>
            <a:r>
              <a:rPr>
                <a:solidFill>
                  <a:srgbClr val="FFFFFF"/>
                </a:solidFill>
              </a:rPr>
              <a:t>фиксировать задачи</a:t>
            </a:r>
          </a:p>
        </p:txBody>
      </p:sp>
      <p:pic>
        <p:nvPicPr>
          <p:cNvPr id="4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4562" y="1063625"/>
            <a:ext cx="3438526" cy="392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4050" y="1054100"/>
            <a:ext cx="3521075" cy="3889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Что делаем с результатами"/>
          <p:cNvSpPr txBox="1"/>
          <p:nvPr/>
        </p:nvSpPr>
        <p:spPr>
          <a:xfrm>
            <a:off x="923925" y="197499"/>
            <a:ext cx="6967538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Что делаем </a:t>
            </a:r>
            <a:r>
              <a:rPr>
                <a:solidFill>
                  <a:srgbClr val="FFFFFF"/>
                </a:solidFill>
              </a:rPr>
              <a:t>с результатами</a:t>
            </a:r>
          </a:p>
        </p:txBody>
      </p:sp>
      <p:sp>
        <p:nvSpPr>
          <p:cNvPr id="424" name="Увольнение 1. Нет лидов за 1, иногда 2 месяца работы (есть исключения)…"/>
          <p:cNvSpPr txBox="1"/>
          <p:nvPr/>
        </p:nvSpPr>
        <p:spPr>
          <a:xfrm>
            <a:off x="969644" y="1177925"/>
            <a:ext cx="7876224" cy="3184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>
                <a:solidFill>
                  <a:srgbClr val="F2F2F2"/>
                </a:solidFill>
              </a:defRPr>
            </a:pPr>
            <a:r>
              <a:t>Увольнение</a:t>
            </a:r>
            <a:br/>
            <a:r>
              <a:rPr b="0" sz="1400">
                <a:solidFill>
                  <a:srgbClr val="FFFFFF"/>
                </a:solidFill>
              </a:rPr>
              <a:t>1. Нет лидов за 1, иногда 2 месяца работы (есть исключения) </a:t>
            </a:r>
            <a:endParaRPr>
              <a:solidFill>
                <a:srgbClr val="FFFFFF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2. Мало лидов в течение всех 2 месяцев (есть исключения) </a:t>
            </a:r>
          </a:p>
          <a:p>
            <a:pPr>
              <a:defRPr>
                <a:solidFill>
                  <a:srgbClr val="FFFFFF"/>
                </a:solidFill>
              </a:defRPr>
            </a:pPr>
            <a:br/>
          </a:p>
          <a:p>
            <a:pPr>
              <a:defRPr b="1" sz="1800">
                <a:solidFill>
                  <a:srgbClr val="FFFFFF"/>
                </a:solidFill>
              </a:defRPr>
            </a:pPr>
            <a:r>
              <a:t>Работаем над маркетингом и продажами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3. Достаточно лидов, но мало подходящих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4. Достаточно лидов и достаточно подходящих. Но нет продаж</a:t>
            </a:r>
            <a:r>
              <a:t> </a:t>
            </a:r>
            <a:r>
              <a:t>(или мало)</a:t>
            </a:r>
            <a:br/>
          </a:p>
          <a:p>
            <a:pPr>
              <a:defRPr sz="1800">
                <a:solidFill>
                  <a:srgbClr val="FFFFFF"/>
                </a:solidFill>
              </a:defRPr>
            </a:pPr>
          </a:p>
          <a:p>
            <a:pPr>
              <a:defRPr b="1" sz="1800">
                <a:solidFill>
                  <a:srgbClr val="FFFFFF"/>
                </a:solidFill>
              </a:defRPr>
            </a:pPr>
            <a:r>
              <a:t>Работаем над продажами и маркетингом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5. Достаточно лидов, и достаточно подходящих, чтобы отбить зарплату маркетолога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6. Достаточно лидов, и достаточно подходящих + отбили ЗП, рекламные бюджеты </a:t>
            </a:r>
            <a:br/>
            <a:r>
              <a:t>и еще заработали</a:t>
            </a:r>
          </a:p>
        </p:txBody>
      </p:sp>
      <p:sp>
        <p:nvSpPr>
          <p:cNvPr id="425" name="Нет Результата"/>
          <p:cNvSpPr txBox="1"/>
          <p:nvPr/>
        </p:nvSpPr>
        <p:spPr>
          <a:xfrm rot="16200000">
            <a:off x="198155" y="1574447"/>
            <a:ext cx="961391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900">
                <a:solidFill>
                  <a:srgbClr val="F2F2F2"/>
                </a:solidFill>
              </a:defRPr>
            </a:lvl1pPr>
          </a:lstStyle>
          <a:p>
            <a:pPr/>
            <a:r>
              <a:t>Нет Результата</a:t>
            </a:r>
          </a:p>
        </p:txBody>
      </p:sp>
      <p:sp>
        <p:nvSpPr>
          <p:cNvPr id="426" name="Результат"/>
          <p:cNvSpPr txBox="1"/>
          <p:nvPr/>
        </p:nvSpPr>
        <p:spPr>
          <a:xfrm rot="16200000">
            <a:off x="346109" y="2751100"/>
            <a:ext cx="665483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900">
                <a:solidFill>
                  <a:srgbClr val="F2F2F2"/>
                </a:solidFill>
              </a:defRPr>
            </a:lvl1pPr>
          </a:lstStyle>
          <a:p>
            <a:pPr/>
            <a:r>
              <a:t>Результат</a:t>
            </a:r>
          </a:p>
        </p:txBody>
      </p:sp>
      <p:sp>
        <p:nvSpPr>
          <p:cNvPr id="427" name="Эффективность"/>
          <p:cNvSpPr txBox="1"/>
          <p:nvPr/>
        </p:nvSpPr>
        <p:spPr>
          <a:xfrm rot="16200000">
            <a:off x="164641" y="3895195"/>
            <a:ext cx="1028419" cy="2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900">
                <a:solidFill>
                  <a:srgbClr val="F2F2F2"/>
                </a:solidFill>
              </a:defRPr>
            </a:lvl1pPr>
          </a:lstStyle>
          <a:p>
            <a:pPr/>
            <a:r>
              <a:t>Эффективность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Какой маркетолог способен на результат?"/>
          <p:cNvSpPr txBox="1"/>
          <p:nvPr/>
        </p:nvSpPr>
        <p:spPr>
          <a:xfrm>
            <a:off x="-1" y="143822"/>
            <a:ext cx="9144002" cy="64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0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Какой маркетолог </a:t>
            </a:r>
            <a:r>
              <a:rPr>
                <a:solidFill>
                  <a:srgbClr val="FFFFFF"/>
                </a:solidFill>
              </a:rPr>
              <a:t>способен на результат?</a:t>
            </a:r>
          </a:p>
        </p:txBody>
      </p:sp>
      <p:sp>
        <p:nvSpPr>
          <p:cNvPr id="430" name="Сказал. Показал. Объяснил. Маркетолог сделал. Ты переделал.  Маркетолог не понял. Итак по кругу Обнуляет почти все задачи, иногда даже легкие. Невозможно отдать неконкретную задачу…"/>
          <p:cNvSpPr txBox="1"/>
          <p:nvPr/>
        </p:nvSpPr>
        <p:spPr>
          <a:xfrm>
            <a:off x="788669" y="1314450"/>
            <a:ext cx="8309612" cy="2727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Сказал. Показал. Объяснил. Маркетолог сделал. Ты переделал. </a:t>
            </a:r>
            <a:br/>
            <a:r>
              <a:t>Маркетолог не понял. Итак по кругу</a:t>
            </a:r>
            <a:br/>
            <a:r>
              <a:rPr b="1"/>
              <a:t>Обнуляет почти все задачи, иногда даже легкие. Невозможно отдать неконкретную задачу</a:t>
            </a:r>
            <a:endParaRPr b="1"/>
          </a:p>
          <a:p>
            <a:pPr>
              <a:defRPr b="1">
                <a:solidFill>
                  <a:srgbClr val="FFFFFF"/>
                </a:solidFill>
              </a:defRPr>
            </a:pPr>
            <a:r>
              <a:t> </a:t>
            </a:r>
            <a:br/>
            <a:br/>
            <a:r>
              <a:rPr b="0"/>
              <a:t>Сказал. Показал. Объяснил. Маркетолог сделал. </a:t>
            </a:r>
            <a:br>
              <a:rPr b="0"/>
            </a:br>
            <a:r>
              <a:rPr b="0"/>
              <a:t>Ты переделал. Маркетолог понял, в следующий раз уже не допускает ошибку</a:t>
            </a:r>
            <a:br>
              <a:rPr b="0"/>
            </a:br>
            <a:r>
              <a:t>Выполняет ровно столько сколько прописано в задаче. Лучше отдать конкретную задачу </a:t>
            </a:r>
            <a:br/>
            <a:br/>
          </a:p>
          <a:p>
            <a:pPr>
              <a:defRPr>
                <a:solidFill>
                  <a:srgbClr val="FFFFFF"/>
                </a:solidFill>
              </a:defRPr>
            </a:pPr>
            <a:r>
              <a:t>Сказал. Маркетолог сделал сам. Маркетолог себя проверил. Сделал лучше чем договорились</a:t>
            </a:r>
            <a:br/>
            <a:r>
              <a:rPr b="1"/>
              <a:t>Выполняет задачу. Делает столько, сколько нужно для результата, а не для галочки.</a:t>
            </a:r>
            <a:br>
              <a:rPr b="1"/>
            </a:br>
            <a:r>
              <a:rPr b="1"/>
              <a:t>Если надо, делает больше чем прописано в задаче. Можно отдать неконкретную  задачу</a:t>
            </a:r>
          </a:p>
        </p:txBody>
      </p:sp>
      <p:sp>
        <p:nvSpPr>
          <p:cNvPr id="431" name="2.0"/>
          <p:cNvSpPr txBox="1"/>
          <p:nvPr/>
        </p:nvSpPr>
        <p:spPr>
          <a:xfrm>
            <a:off x="-65088" y="3461400"/>
            <a:ext cx="820738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2.0</a:t>
            </a:r>
          </a:p>
        </p:txBody>
      </p:sp>
      <p:sp>
        <p:nvSpPr>
          <p:cNvPr id="432" name="0"/>
          <p:cNvSpPr txBox="1"/>
          <p:nvPr/>
        </p:nvSpPr>
        <p:spPr>
          <a:xfrm>
            <a:off x="74612" y="1394475"/>
            <a:ext cx="668338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0</a:t>
            </a:r>
          </a:p>
        </p:txBody>
      </p:sp>
      <p:sp>
        <p:nvSpPr>
          <p:cNvPr id="433" name="1.0"/>
          <p:cNvSpPr txBox="1"/>
          <p:nvPr/>
        </p:nvSpPr>
        <p:spPr>
          <a:xfrm>
            <a:off x="-52388" y="2427937"/>
            <a:ext cx="820738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1.0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Транзактный анализ"/>
          <p:cNvSpPr txBox="1"/>
          <p:nvPr/>
        </p:nvSpPr>
        <p:spPr>
          <a:xfrm>
            <a:off x="1087437" y="67324"/>
            <a:ext cx="6969126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Транзактный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анализ</a:t>
            </a:r>
          </a:p>
        </p:txBody>
      </p:sp>
      <p:pic>
        <p:nvPicPr>
          <p:cNvPr id="436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3237" y="811212"/>
            <a:ext cx="5597526" cy="4192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Список игр"/>
          <p:cNvSpPr txBox="1"/>
          <p:nvPr/>
        </p:nvSpPr>
        <p:spPr>
          <a:xfrm>
            <a:off x="1087437" y="67324"/>
            <a:ext cx="6969126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Список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игр</a:t>
            </a:r>
          </a:p>
        </p:txBody>
      </p:sp>
      <p:sp>
        <p:nvSpPr>
          <p:cNvPr id="439" name="Если бы не ты/вы.. Алкоголик / Непьющий алкоголик Должник 1 Должник 2 Ударь меня! Попался, сукин сын! Какой ужас! Смотри, что я из-за тебя сделал! Тупик Суд Фригидная женщина Загнанная домохозяйка Видишь, как я старался Изъян Растяпа Почему бы тебе не.. "/>
          <p:cNvSpPr txBox="1"/>
          <p:nvPr/>
        </p:nvSpPr>
        <p:spPr>
          <a:xfrm>
            <a:off x="2219007" y="817562"/>
            <a:ext cx="4480561" cy="41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Если бы не ты/вы..</a:t>
            </a:r>
            <a:br/>
            <a:r>
              <a:t>Алкоголик / Непьющий алкоголик</a:t>
            </a:r>
            <a:br/>
            <a:r>
              <a:t>Должник 1</a:t>
            </a:r>
            <a:br/>
            <a:r>
              <a:t>Должник 2</a:t>
            </a:r>
            <a:br/>
            <a:r>
              <a:t>Ударь меня!</a:t>
            </a:r>
            <a:br/>
            <a:r>
              <a:rPr b="1"/>
              <a:t>Попался, сукин сын!</a:t>
            </a:r>
            <a:br>
              <a:rPr b="1"/>
            </a:br>
            <a:r>
              <a:t>Какой ужас!</a:t>
            </a:r>
            <a:br/>
            <a:r>
              <a:t>Смотри, что я из-за тебя сделал!</a:t>
            </a:r>
            <a:br/>
            <a:r>
              <a:t>Тупик</a:t>
            </a:r>
            <a:br/>
            <a:r>
              <a:rPr b="1"/>
              <a:t>Суд</a:t>
            </a:r>
            <a:br>
              <a:rPr b="1"/>
            </a:br>
            <a:r>
              <a:t>Фригидная женщина</a:t>
            </a:r>
            <a:br/>
            <a:r>
              <a:t>Загнанная домохозяйка</a:t>
            </a:r>
            <a:br/>
            <a:r>
              <a:rPr b="1"/>
              <a:t>Видишь, как я старался</a:t>
            </a:r>
            <a:br>
              <a:rPr b="1"/>
            </a:br>
            <a:r>
              <a:t>Изъян</a:t>
            </a:r>
            <a:br/>
            <a:r>
              <a:t>Растяпа</a:t>
            </a:r>
            <a:br/>
            <a:r>
              <a:t>Почему бы тебе не..</a:t>
            </a:r>
            <a:br/>
            <a:r>
              <a:rPr b="1"/>
              <a:t>Да, но</a:t>
            </a:r>
            <a:br>
              <a:rPr b="1"/>
            </a:br>
            <a:r>
              <a:t>Я только пытаюсь вам помочь</a:t>
            </a:r>
            <a:br/>
            <a:r>
              <a:rPr b="1"/>
              <a:t>Деревянная нога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Транзактный анализ"/>
          <p:cNvSpPr txBox="1"/>
          <p:nvPr/>
        </p:nvSpPr>
        <p:spPr>
          <a:xfrm>
            <a:off x="1087437" y="67324"/>
            <a:ext cx="6969126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Транзактный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анализ</a:t>
            </a:r>
          </a:p>
        </p:txBody>
      </p:sp>
      <p:pic>
        <p:nvPicPr>
          <p:cNvPr id="4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862" y="881062"/>
            <a:ext cx="7818438" cy="4122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Как нанять маркетолога за 5 шагов"/>
          <p:cNvSpPr txBox="1"/>
          <p:nvPr>
            <p:ph type="title" idx="4294967295"/>
          </p:nvPr>
        </p:nvSpPr>
        <p:spPr>
          <a:xfrm>
            <a:off x="-1" y="238125"/>
            <a:ext cx="9144002" cy="542925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algn="ctr" defTabSz="713231">
              <a:defRPr b="1" sz="234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нанять </a:t>
            </a:r>
            <a:r>
              <a:rPr>
                <a:solidFill>
                  <a:srgbClr val="FFFFFF"/>
                </a:solidFill>
              </a:rPr>
              <a:t>маркетолога </a:t>
            </a: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9906" dist="19812" dir="2700000">
                    <a:srgbClr val="000000"/>
                  </a:outerShdw>
                </a:effectLst>
              </a:rPr>
              <a:t>за 5 шагов</a:t>
            </a:r>
            <a:r>
              <a:rPr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58" name="1. Подготовиться к найму (список задач, анкета, тестовое задание, скрипт)…"/>
          <p:cNvSpPr txBox="1"/>
          <p:nvPr/>
        </p:nvSpPr>
        <p:spPr>
          <a:xfrm>
            <a:off x="577532" y="1771650"/>
            <a:ext cx="8520749" cy="2544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5000"/>
              </a:lnSpc>
              <a:defRPr sz="1800">
                <a:solidFill>
                  <a:srgbClr val="FFFFFF"/>
                </a:solidFill>
              </a:defRPr>
            </a:pPr>
            <a:r>
              <a:t>1. Подготовиться к найму (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список задач, </a:t>
            </a:r>
            <a:r>
              <a:t>анкета, тестовое задание, скрипт)</a:t>
            </a:r>
          </a:p>
          <a:p>
            <a:pPr>
              <a:lnSpc>
                <a:spcPct val="115000"/>
              </a:lnSpc>
              <a:defRPr sz="1800">
                <a:solidFill>
                  <a:srgbClr val="FFFFFF"/>
                </a:solidFill>
              </a:defRPr>
            </a:pPr>
            <a:r>
              <a:t>2. Создать вакансию (требования, обязанности, условия)</a:t>
            </a:r>
            <a:br/>
            <a:r>
              <a:t>3. Разместить вакансию на </a:t>
            </a:r>
            <a:r>
              <a:t>HH </a:t>
            </a:r>
            <a:r>
              <a:t>и можно еще на нескольких из 167 площадок</a:t>
            </a:r>
          </a:p>
          <a:p>
            <a:pPr>
              <a:lnSpc>
                <a:spcPct val="115000"/>
              </a:lnSpc>
              <a:defRPr sz="1800">
                <a:solidFill>
                  <a:srgbClr val="FFFFFF"/>
                </a:solidFill>
              </a:defRPr>
            </a:pPr>
            <a:r>
              <a:t>4. Нанять маркетолога</a:t>
            </a:r>
          </a:p>
          <a:p>
            <a:pPr>
              <a:lnSpc>
                <a:spcPct val="115000"/>
              </a:lnSpc>
              <a:defRPr sz="1800">
                <a:solidFill>
                  <a:srgbClr val="FFFFFF"/>
                </a:solidFill>
              </a:defRPr>
            </a:pPr>
            <a:r>
              <a:t>5. Адаптировать и управлять</a:t>
            </a:r>
            <a:br/>
            <a:br/>
            <a:br/>
            <a:r>
              <a:rPr>
                <a:latin typeface="Tahoma"/>
                <a:ea typeface="Tahoma"/>
                <a:cs typeface="Tahoma"/>
                <a:sym typeface="Tahoma"/>
              </a:rPr>
              <a:t>Если нет результата, увольняй и нанимай следующего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Как с Вами общается вся Ваша целевая аудитория?"/>
          <p:cNvSpPr txBox="1"/>
          <p:nvPr/>
        </p:nvSpPr>
        <p:spPr>
          <a:xfrm>
            <a:off x="841375" y="1798493"/>
            <a:ext cx="6969125" cy="119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Как с Вами общается </a:t>
            </a:r>
            <a:r>
              <a:rPr>
                <a:solidFill>
                  <a:srgbClr val="D51EC4"/>
                </a:solidFill>
              </a:rPr>
              <a:t>вся Ваша целевая аудитория?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Кто лучший маркетолог?"/>
          <p:cNvSpPr txBox="1"/>
          <p:nvPr/>
        </p:nvSpPr>
        <p:spPr>
          <a:xfrm>
            <a:off x="841375" y="2051699"/>
            <a:ext cx="6969125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Кто лучший </a:t>
            </a:r>
            <a:r>
              <a:rPr>
                <a:solidFill>
                  <a:srgbClr val="D51EC4"/>
                </a:solidFill>
              </a:rPr>
              <a:t>маркетолог?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Примеры Вакансий…"/>
          <p:cNvSpPr txBox="1"/>
          <p:nvPr/>
        </p:nvSpPr>
        <p:spPr>
          <a:xfrm>
            <a:off x="842171" y="636041"/>
            <a:ext cx="7753897" cy="2715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Примеры Вакансий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hlinkClick r:id="rId2" invalidUrl="" action="" tgtFrame="" tooltip="" history="1" highlightClick="0" endSnd="0"/>
              </a:rPr>
              <a:t>https://docs.google.com/document/d/1L2iNgMDWr2MVKOBqPzRQD_4ITuriMoJ4hRa1eu-eIhc/edit?usp=sharing</a:t>
            </a:r>
            <a:r>
              <a:t>   </a:t>
            </a:r>
            <a:endParaRPr>
              <a:solidFill>
                <a:srgbClr val="000000"/>
              </a:solidFill>
            </a:endParaR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rgbClr val="417F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3" invalidUrl="" action="" tgtFrame="" tooltip="" history="1" highlightClick="0" endSnd="0"/>
              </a:rPr>
              <a:t>https://docs.google.com/document/d/1pdx60pgoEkKXS5l-GIs0aGAtcx8zS7NxRz3tQ25vnS8/edit?usp=sharing</a:t>
            </a:r>
            <a:r>
              <a:rPr>
                <a:solidFill>
                  <a:srgbClr val="FFFFFF"/>
                </a:solidFill>
              </a:rPr>
              <a:t> </a:t>
            </a:r>
            <a:r>
              <a:t> </a:t>
            </a:r>
            <a:endParaRPr>
              <a:solidFill>
                <a:srgbClr val="000000"/>
              </a:solidFill>
            </a:endParaR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300">
                <a:solidFill>
                  <a:srgbClr val="417F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4" invalidUrl="" action="" tgtFrame="" tooltip="" history="1" highlightClick="0" endSnd="0"/>
              </a:rPr>
              <a:t>https://docs.google.com/document/d/1WI-gu9eXfLIuKclakHGs_qLyegxpIk2zCp0lpHBdXc4/edit?usp=sharing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Как размещать и отликаться на вакансию:…"/>
          <p:cNvSpPr txBox="1"/>
          <p:nvPr/>
        </p:nvSpPr>
        <p:spPr>
          <a:xfrm>
            <a:off x="89312" y="107471"/>
            <a:ext cx="8728309" cy="536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Как размещать и отликаться на вакансию:</a:t>
            </a:r>
            <a:endParaRPr b="0"/>
          </a:p>
          <a:p>
            <a:pPr>
              <a:defRPr b="1"/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2" invalidUrl="" action="" tgtFrame="" tooltip="" history="1" highlightClick="0" endSnd="0"/>
              </a:rPr>
              <a:t>https://youtu.be/BxFbZxH8ShA</a:t>
            </a:r>
            <a: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b="1"/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Видео инструкция как обрабатывать заявки:</a:t>
            </a:r>
            <a:endParaRPr b="0"/>
          </a:p>
          <a:p>
            <a:pPr>
              <a:defRPr b="1"/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3" invalidUrl="" action="" tgtFrame="" tooltip="" history="1" highlightClick="0" endSnd="0"/>
              </a:rPr>
              <a:t>https://drive.google.com/file/d/1-39YtvoJp1ksPKNSOpMOMi_HsP0aNl-s/view?usp=sharing</a:t>
            </a:r>
            <a:r>
              <a:t> </a:t>
            </a:r>
            <a:r>
              <a:rPr>
                <a:solidFill>
                  <a:srgbClr val="000000"/>
                </a:solidFill>
              </a:rPr>
              <a:t> </a:t>
            </a:r>
          </a:p>
          <a:p>
            <a:pPr>
              <a:defRPr b="1"/>
            </a:pPr>
            <a:r>
              <a:t>Текстовая инструкция для обработки как обрабатывать заявки</a:t>
            </a:r>
            <a:endParaRPr b="0"/>
          </a:p>
          <a:p>
            <a:pPr>
              <a:defRPr b="1"/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4" invalidUrl="" action="" tgtFrame="" tooltip="" history="1" highlightClick="0" endSnd="0"/>
              </a:rPr>
              <a:t>https://docs.google.com/document/d/1YXyljJQrgITwc5sJH668cv99gO5gV9f47PO_FTo_ZxE/edit?usp=sharing</a:t>
            </a:r>
            <a:r>
              <a:t> </a:t>
            </a:r>
          </a:p>
          <a:p>
            <a:pPr>
              <a:defRPr b="1"/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Примеры тестовых заданий</a:t>
            </a:r>
          </a:p>
          <a:p>
            <a:pPr>
              <a:defRPr b="1"/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5" invalidUrl="" action="" tgtFrame="" tooltip="" history="1" highlightClick="0" endSnd="0"/>
              </a:rPr>
              <a:t>https://docs.google.com/document/d/1pOQXbA_MVaUEFcXRIqcR7Ah9TGVmUBYhA9RX1F-qp4o/edit?usp=sharing</a:t>
            </a:r>
            <a: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b="1"/>
            </a:pPr>
          </a:p>
          <a:p>
            <a:pPr>
              <a:defRPr b="1"/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6" invalidUrl="" action="" tgtFrame="" tooltip="" history="1" highlightClick="0" endSnd="0"/>
              </a:rPr>
              <a:t>https://docs.google.com/document/d/1L9c5Kg8O91H5mJ2Akk_7Fnk_i09zyzfYHAUJi5R0WGE/edit</a:t>
            </a:r>
            <a: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b="1"/>
            </a:pPr>
          </a:p>
          <a:p>
            <a:pPr>
              <a:defRPr b="1"/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7" invalidUrl="" action="" tgtFrame="" tooltip="" history="1" highlightClick="0" endSnd="0"/>
              </a:rPr>
              <a:t>https://docs.google.com/document/d/1jtOfmjE-GnOUZDOQ5AuMOJs6l1L6cFLmn9VzfXX3TjA/edit?usp=sharing</a:t>
            </a:r>
            <a: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b="1"/>
            </a:pPr>
          </a:p>
          <a:p>
            <a:pPr>
              <a:defRPr b="1"/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8" invalidUrl="" action="" tgtFrame="" tooltip="" history="1" highlightClick="0" endSnd="0"/>
              </a:rPr>
              <a:t>https://docs.google.com/document/d/11OJkyFQ0-VtgkhNEWLHkLcufjxH-zzR1KNaJRlw5rEE/edit</a:t>
            </a:r>
            <a:r>
              <a:t> </a:t>
            </a:r>
            <a:endParaRPr>
              <a:solidFill>
                <a:srgbClr val="000000"/>
              </a:solidFill>
            </a:endParaRPr>
          </a:p>
          <a:p>
            <a:pPr>
              <a:defRPr b="1"/>
            </a:pPr>
          </a:p>
          <a:p>
            <a:pPr>
              <a:defRPr b="1">
                <a:solidFill>
                  <a:srgbClr val="FFFFFF"/>
                </a:solidFill>
              </a:defRPr>
            </a:pPr>
            <a:r>
              <a:t>Психологический тест</a:t>
            </a:r>
            <a:endParaRPr b="0"/>
          </a:p>
          <a:p>
            <a:pPr>
              <a:defRPr b="1"/>
            </a:pPr>
            <a:r>
              <a:rPr u="sng">
                <a:solidFill>
                  <a:srgbClr val="FFFFFF"/>
                </a:solidFill>
                <a:uFill>
                  <a:solidFill>
                    <a:schemeClr val="accent2"/>
                  </a:solidFill>
                </a:uFill>
                <a:hlinkClick r:id="rId9" invalidUrl="" action="" tgtFrame="" tooltip="" history="1" highlightClick="0" endSnd="0"/>
              </a:rPr>
              <a:t>http://stratoplan-school.com/disc/</a:t>
            </a:r>
            <a:r>
              <a:t> </a:t>
            </a:r>
          </a:p>
          <a:p>
            <a:pPr>
              <a:defRPr b="1"/>
            </a:pPr>
          </a:p>
          <a:p>
            <a:pPr>
              <a:defRPr b="1"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Что почитать"/>
          <p:cNvSpPr txBox="1"/>
          <p:nvPr/>
        </p:nvSpPr>
        <p:spPr>
          <a:xfrm>
            <a:off x="-1" y="214962"/>
            <a:ext cx="9144002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FF"/>
                </a:solidFill>
              </a:rPr>
              <a:t>Что</a:t>
            </a:r>
            <a:r>
              <a:t> </a:t>
            </a:r>
            <a:r>
              <a:rPr>
                <a:solidFill>
                  <a:srgbClr val="FFFFFF"/>
                </a:solidFill>
              </a:rPr>
              <a:t>почитать</a:t>
            </a:r>
          </a:p>
        </p:txBody>
      </p:sp>
      <p:sp>
        <p:nvSpPr>
          <p:cNvPr id="453" name="Основы…"/>
          <p:cNvSpPr txBox="1"/>
          <p:nvPr/>
        </p:nvSpPr>
        <p:spPr>
          <a:xfrm>
            <a:off x="780732" y="1017587"/>
            <a:ext cx="7876224" cy="379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>
                <a:solidFill>
                  <a:srgbClr val="F2F2F2"/>
                </a:solidFill>
              </a:defRPr>
            </a:pPr>
            <a:r>
              <a:t>Основы</a:t>
            </a:r>
            <a:endParaRPr>
              <a:solidFill>
                <a:srgbClr val="FFFFFF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Основы маркетинга Филип Котлер </a:t>
            </a:r>
            <a:r>
              <a:t>Вся книга 651 страница</a:t>
            </a:r>
            <a:br/>
            <a:r>
              <a:t>Краткое видео описание </a:t>
            </a:r>
            <a:br/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2" invalidUrl="" action="" tgtFrame="" tooltip="" history="1" highlightClick="0" endSnd="0"/>
              </a:rPr>
              <a:t>видео часть 1</a:t>
            </a:r>
            <a:r>
              <a:rPr>
                <a:solidFill>
                  <a:srgbClr val="D51EC4"/>
                </a:solidFill>
              </a:rPr>
              <a:t> </a:t>
            </a:r>
            <a:r>
              <a:t>и </a:t>
            </a:r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 invalidUrl="" action="" tgtFrame="" tooltip="" history="1" highlightClick="0" endSnd="0"/>
              </a:rPr>
              <a:t>видео часть 2</a:t>
            </a:r>
            <a:r>
              <a:t> и  </a:t>
            </a:r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4" invalidUrl="" action="" tgtFrame="" tooltip="" history="1" highlightClick="0" endSnd="0"/>
              </a:rPr>
              <a:t>видео часть 3</a:t>
            </a:r>
            <a:r>
              <a:rPr>
                <a:solidFill>
                  <a:srgbClr val="D51EC4"/>
                </a:solidFill>
              </a:rPr>
              <a:t> </a:t>
            </a:r>
            <a:r>
              <a:t>и </a:t>
            </a:r>
            <a:r>
              <a:rPr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5" invalidUrl="" action="" tgtFrame="" tooltip="" history="1" highlightClick="0" endSnd="0"/>
              </a:rPr>
              <a:t>видео часть 4</a:t>
            </a:r>
            <a:br/>
          </a:p>
          <a:p>
            <a:pPr>
              <a:defRPr b="1" sz="1800">
                <a:solidFill>
                  <a:srgbClr val="FFFFFF"/>
                </a:solidFill>
              </a:defRPr>
            </a:pPr>
            <a:r>
              <a:t>Тексты:</a:t>
            </a:r>
            <a:br/>
            <a:r>
              <a:rPr b="0" sz="1400"/>
              <a:t>Пиши, сокращай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Нейрокопирайтинг. 100 приёмов влияния с помощью текста</a:t>
            </a:r>
            <a:br/>
            <a:br/>
            <a:r>
              <a:rPr b="1" sz="1800"/>
              <a:t>Продажи и переговоры:</a:t>
            </a:r>
            <a:br>
              <a:rPr b="1" sz="1800"/>
            </a:br>
            <a:r>
              <a:t>Договориться можно обо всем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SPIN </a:t>
            </a:r>
            <a:r>
              <a:t>продажи</a:t>
            </a:r>
            <a:br/>
            <a:r>
              <a:t>Сначала скажите Нет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 b="1" sz="1800">
                <a:solidFill>
                  <a:srgbClr val="F2F2F2"/>
                </a:solidFill>
              </a:defRPr>
            </a:pPr>
            <a:r>
              <a:t>Логика</a:t>
            </a:r>
            <a:br/>
            <a:r>
              <a:rPr b="0" sz="1400">
                <a:solidFill>
                  <a:srgbClr val="FFFFFF"/>
                </a:solidFill>
              </a:rPr>
              <a:t>Книга Учебник логики Челпанов В.Г. 120 страниц</a:t>
            </a:r>
            <a:br>
              <a:rPr b="0" sz="1400">
                <a:solidFill>
                  <a:srgbClr val="FFFFFF"/>
                </a:solidFill>
              </a:rPr>
            </a:br>
            <a:r>
              <a:rPr b="0" sz="1400">
                <a:solidFill>
                  <a:srgbClr val="FFFFFF"/>
                </a:solidFill>
              </a:rPr>
              <a:t>Гоблинский перевод Олега Макаренко </a:t>
            </a:r>
            <a:r>
              <a:rPr b="0" sz="1400"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6" invalidUrl="" action="" tgtFrame="" tooltip="" history="1" highlightClick="0" endSnd="0"/>
              </a:rPr>
              <a:t>Ссылка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Чему научиться"/>
          <p:cNvSpPr txBox="1"/>
          <p:nvPr/>
        </p:nvSpPr>
        <p:spPr>
          <a:xfrm>
            <a:off x="-1" y="214962"/>
            <a:ext cx="9144002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FFFF"/>
                </a:solidFill>
              </a:rPr>
              <a:t>Чему</a:t>
            </a:r>
            <a:r>
              <a:t> </a:t>
            </a:r>
            <a:r>
              <a:rPr>
                <a:solidFill>
                  <a:srgbClr val="FFFFFF"/>
                </a:solidFill>
              </a:rPr>
              <a:t>научиться</a:t>
            </a:r>
          </a:p>
        </p:txBody>
      </p:sp>
      <p:sp>
        <p:nvSpPr>
          <p:cNvPr id="456" name="SEO Ссылка на видео…"/>
          <p:cNvSpPr txBox="1"/>
          <p:nvPr/>
        </p:nvSpPr>
        <p:spPr>
          <a:xfrm>
            <a:off x="788669" y="1108075"/>
            <a:ext cx="7876224" cy="365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>
                <a:solidFill>
                  <a:srgbClr val="F2F2F2"/>
                </a:solidFill>
              </a:defRPr>
            </a:pPr>
            <a:r>
              <a:t>SEO</a:t>
            </a:r>
            <a:br/>
            <a:r>
              <a:rPr b="0" sz="1400"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2" invalidUrl="" action="" tgtFrame="" tooltip="" history="1" highlightClick="0" endSnd="0"/>
              </a:rPr>
              <a:t>Ссылка на видео</a:t>
            </a:r>
            <a:endParaRPr>
              <a:solidFill>
                <a:srgbClr val="D51EC4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 b="1" sz="1800">
                <a:solidFill>
                  <a:srgbClr val="FFFFFF"/>
                </a:solidFill>
              </a:defRPr>
            </a:pPr>
            <a:r>
              <a:t>Яндекс Директ</a:t>
            </a:r>
            <a:br/>
            <a:r>
              <a:rPr b="0" sz="1400"/>
              <a:t>Часто меняется. Надо смотреть в </a:t>
            </a:r>
            <a:r>
              <a:rPr b="0" sz="1400"/>
              <a:t>youtube</a:t>
            </a:r>
            <a:r>
              <a:rPr b="0" sz="1400"/>
              <a:t> запрос: настройка Яндекс Директ</a:t>
            </a:r>
            <a:br>
              <a:rPr b="0" sz="1400"/>
            </a:br>
            <a:br>
              <a:rPr b="0" sz="1400"/>
            </a:br>
            <a:r>
              <a:t>SMM</a:t>
            </a:r>
            <a:r>
              <a:t> и Таргет:</a:t>
            </a:r>
            <a:br/>
            <a:r>
              <a:rPr b="0" sz="1400"/>
              <a:t>Ссылка на видео</a:t>
            </a:r>
            <a:r>
              <a:rPr b="0" sz="1400"/>
              <a:t> </a:t>
            </a:r>
            <a:r>
              <a:rPr b="0" sz="1400" u="sng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 invalidUrl="" action="" tgtFrame="" tooltip="" history="1" highlightClick="0" endSnd="0"/>
              </a:rPr>
              <a:t>https://vk.com/business_model2</a:t>
            </a:r>
            <a:r>
              <a:rPr b="0" sz="1400">
                <a:solidFill>
                  <a:srgbClr val="D51EC4"/>
                </a:solidFill>
              </a:rPr>
              <a:t> </a:t>
            </a:r>
            <a:r>
              <a:rPr b="0" sz="1400"/>
              <a:t>1300 </a:t>
            </a:r>
            <a:r>
              <a:rPr b="0" sz="1400"/>
              <a:t>+ 600 отзывов</a:t>
            </a:r>
          </a:p>
          <a:p>
            <a:pPr>
              <a:defRPr>
                <a:solidFill>
                  <a:srgbClr val="D51EC4"/>
                </a:solidFill>
              </a:defRPr>
            </a:pPr>
            <a:br>
              <a:rPr>
                <a:solidFill>
                  <a:srgbClr val="FFFFFF"/>
                </a:solidFill>
              </a:rPr>
            </a:br>
            <a:r>
              <a:rPr b="1" sz="1800">
                <a:solidFill>
                  <a:srgbClr val="FFFFFF"/>
                </a:solidFill>
              </a:rPr>
              <a:t>Рассылки:</a:t>
            </a:r>
            <a:endParaRPr b="1" sz="1800">
              <a:solidFill>
                <a:srgbClr val="FFFFFF"/>
              </a:solidFill>
            </a:endParaRPr>
          </a:p>
          <a:p>
            <a:pPr>
              <a:defRPr>
                <a:solidFill>
                  <a:srgbClr val="FFFFFF"/>
                </a:solidFill>
              </a:defRPr>
            </a:pPr>
            <a:r>
              <a:t>Искать на </a:t>
            </a:r>
            <a:r>
              <a:t>kwork.ru</a:t>
            </a:r>
            <a:r>
              <a:t> лучшее предложение по цене + отзывы</a:t>
            </a:r>
            <a:br/>
            <a:br/>
            <a:r>
              <a:rPr b="1" sz="1800"/>
              <a:t>SERM</a:t>
            </a:r>
            <a:r>
              <a:rPr b="1" sz="1800"/>
              <a:t>:</a:t>
            </a:r>
            <a:endParaRPr b="1" sz="1800"/>
          </a:p>
          <a:p>
            <a:pPr>
              <a:defRPr>
                <a:solidFill>
                  <a:srgbClr val="FFFFFF"/>
                </a:solidFill>
              </a:defRPr>
            </a:pPr>
            <a:r>
              <a:t>Продвижение на Яндекс Картах и 2</a:t>
            </a:r>
            <a:r>
              <a:t>GIS.</a:t>
            </a:r>
            <a:br/>
            <a:r>
              <a:t>Бесплатная</a:t>
            </a:r>
            <a:r>
              <a:t> </a:t>
            </a:r>
            <a:r>
              <a:t>антихрупкая консультация у Николая +79513006134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Промокод: антихрупкость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олучил партнерскую программу с AMO CRM и скидку, настроил для нас и для клиента Настроил авто звонок для 4 клиентов Настроил Яндекс Директ для 4 клиентов Подобрал программу для работы с telegram, обучился добавлению людей (инвайт) в телеграм группы Созд"/>
          <p:cNvSpPr txBox="1"/>
          <p:nvPr/>
        </p:nvSpPr>
        <p:spPr>
          <a:xfrm>
            <a:off x="642619" y="1117600"/>
            <a:ext cx="8077837" cy="3983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Получил партнерскую программу с </a:t>
            </a:r>
            <a:r>
              <a:t>AMO CRM</a:t>
            </a:r>
            <a:r>
              <a:t> и скидку, настроил для нас и для клиента</a:t>
            </a:r>
            <a:br/>
            <a:r>
              <a:t>Настроил авто звонок для 4 клиентов</a:t>
            </a:r>
            <a:br/>
            <a:r>
              <a:t>Настроил Яндекс Директ для 4 клиентов</a:t>
            </a:r>
            <a:br/>
            <a:r>
              <a:rPr>
                <a:latin typeface="+mn-lt"/>
                <a:ea typeface="+mn-ea"/>
                <a:cs typeface="+mn-cs"/>
                <a:sym typeface="Arial"/>
              </a:rPr>
              <a:t>Подобрал</a:t>
            </a:r>
            <a:r>
              <a:t> программу для работы с </a:t>
            </a:r>
            <a:r>
              <a:t>telegram</a:t>
            </a:r>
            <a:r>
              <a:t>, обучился добавлению людей (инвайт) в телеграм группы</a:t>
            </a:r>
            <a:br/>
            <a:r>
              <a:t>Создал и наполнил 3 группы для клиентов</a:t>
            </a:r>
            <a:br/>
            <a:r>
              <a:t>Создал и наполнил 4 мои группы с суммарным охватом 11500 маркетологов</a:t>
            </a:r>
            <a:br/>
            <a:r>
              <a:t>Записал 23 видео инструкции</a:t>
            </a:r>
            <a:br/>
            <a:r>
              <a:t>В программе мой склад переделал штучные товары (500 товаров) в модификации</a:t>
            </a:r>
            <a:br/>
            <a:r>
              <a:t>Нашел и нанял программистов по созданию сайтов и настройки </a:t>
            </a:r>
            <a:r>
              <a:t>SEO</a:t>
            </a:r>
            <a:br/>
            <a:r>
              <a:t>Создали 7</a:t>
            </a:r>
            <a:r>
              <a:t> </a:t>
            </a:r>
            <a:r>
              <a:t>одностраничных сайтов  для клиентов</a:t>
            </a:r>
            <a:br/>
            <a:r>
              <a:t>Создали  многостраничный сайт и проконтролировал подрядчика для создания 134 страниц</a:t>
            </a:r>
            <a:br/>
            <a:r>
              <a:t>Сделал для сайта 12 интеграций руками подрядчиков (</a:t>
            </a:r>
            <a:r>
              <a:t>CRM</a:t>
            </a:r>
            <a:r>
              <a:t>, онлайн касса, мой склад и т.д.)</a:t>
            </a:r>
          </a:p>
          <a:p>
            <a:pPr>
              <a:defRPr>
                <a:solidFill>
                  <a:srgbClr val="FFFFFF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Собрал группу наставничества для маркетологов</a:t>
            </a:r>
          </a:p>
          <a:p>
            <a:pPr>
              <a:defRPr>
                <a:solidFill>
                  <a:srgbClr val="FFFFFF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Забрал контроль всех оплат по текущим ученикам и клиентам</a:t>
            </a:r>
          </a:p>
          <a:p>
            <a:pPr>
              <a:defRPr>
                <a:solidFill>
                  <a:srgbClr val="FFFFFF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Сделал 6 отчетов для крупного клиента о проделанной работе</a:t>
            </a:r>
          </a:p>
          <a:p>
            <a:pPr>
              <a:defRPr>
                <a:solidFill>
                  <a:srgbClr val="FFFFFF"/>
                </a:solidFill>
                <a:latin typeface="-apple-system"/>
                <a:ea typeface="-apple-system"/>
                <a:cs typeface="-apple-system"/>
                <a:sym typeface="-apple-system"/>
              </a:defRPr>
            </a:pPr>
            <a:r>
              <a:t>Сделал несколько личных поручений (матрац купил, нашел юристов для составлении претензии)</a:t>
            </a:r>
          </a:p>
        </p:txBody>
      </p:sp>
      <p:sp>
        <p:nvSpPr>
          <p:cNvPr id="161" name="Что за 2 месяца сделал помощник маркетолога"/>
          <p:cNvSpPr txBox="1"/>
          <p:nvPr/>
        </p:nvSpPr>
        <p:spPr>
          <a:xfrm>
            <a:off x="536574" y="449515"/>
            <a:ext cx="8923339" cy="55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>
              <a:defRPr b="1" sz="24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Что за 2 месяца </a:t>
            </a:r>
            <a:r>
              <a:rPr>
                <a:solidFill>
                  <a:srgbClr val="FFFFFF"/>
                </a:solidFill>
              </a:rPr>
              <a:t>сделал помощник</a:t>
            </a:r>
            <a:r>
              <a:rPr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FFF"/>
                </a:solidFill>
              </a:rPr>
              <a:t>маркетолога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Вакансия на HH за 1 358 р.  Зарплата 12 500 + 15 000 р. Подрядчики с kwork 45 000 р.…"/>
          <p:cNvSpPr txBox="1"/>
          <p:nvPr/>
        </p:nvSpPr>
        <p:spPr>
          <a:xfrm>
            <a:off x="449262" y="1512743"/>
            <a:ext cx="8243888" cy="220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Вакансия на </a:t>
            </a:r>
            <a:r>
              <a:t>HH </a:t>
            </a:r>
            <a:r>
              <a:t>за 1 358 р. </a:t>
            </a:r>
            <a:br/>
            <a:r>
              <a:t>Зарплата 12 500 + 15 000 р.</a:t>
            </a:r>
            <a:br/>
            <a:r>
              <a:t>Подрядчики с </a:t>
            </a:r>
            <a:r>
              <a:t>kwork </a:t>
            </a:r>
            <a:r>
              <a:t>45</a:t>
            </a:r>
            <a:r>
              <a:t> 000 </a:t>
            </a:r>
            <a:r>
              <a:t>р.</a:t>
            </a:r>
          </a:p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Общая сумма: 73 858 р.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Отзыв на подбор"/>
          <p:cNvSpPr txBox="1"/>
          <p:nvPr/>
        </p:nvSpPr>
        <p:spPr>
          <a:xfrm>
            <a:off x="590550" y="205735"/>
            <a:ext cx="7250113" cy="639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</a:defRPr>
            </a:pPr>
            <a:r>
              <a:t>Отзыв </a:t>
            </a:r>
            <a:r>
              <a:rPr>
                <a:solidFill>
                  <a:srgbClr val="FFFFFF"/>
                </a:solidFill>
              </a:rPr>
              <a:t>на подбор</a:t>
            </a:r>
          </a:p>
        </p:txBody>
      </p:sp>
      <p:pic>
        <p:nvPicPr>
          <p:cNvPr id="16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136650"/>
            <a:ext cx="3417888" cy="346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0850" y="1136650"/>
            <a:ext cx="4017963" cy="3478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Отзыв Евгения Балбукова"/>
          <p:cNvSpPr txBox="1"/>
          <p:nvPr/>
        </p:nvSpPr>
        <p:spPr>
          <a:xfrm>
            <a:off x="590550" y="181624"/>
            <a:ext cx="7250113" cy="68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320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Отзыв </a:t>
            </a:r>
            <a:r>
              <a:rPr>
                <a:solidFill>
                  <a:srgbClr val="FFFFFF"/>
                </a:solidFill>
              </a:rPr>
              <a:t>Евгения Балбукова </a:t>
            </a:r>
          </a:p>
        </p:txBody>
      </p:sp>
      <p:sp>
        <p:nvSpPr>
          <p:cNvPr id="170" name="Я нанял помощницу, чтобы освободить своё время, предать рутинные задачи, без неё я бы и не вылез из-за компа. А так я за неделю отдохнул столько, сколько и за пол года не отдыхал: на квадриках покатался, в спа сходил, в ночной клуб сходил, десяток рестор"/>
          <p:cNvSpPr txBox="1"/>
          <p:nvPr/>
        </p:nvSpPr>
        <p:spPr>
          <a:xfrm>
            <a:off x="769619" y="1312862"/>
            <a:ext cx="7241224" cy="2117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Я нанял помощницу, чтобы освободить своё время, предать рутинные задачи, без неё я бы и не вылез из-за компа. А так я за неделю отдохнул столько, сколько и за пол года не отдыхал: на квадриках покатался, в спа сходил, в ночной клуб сходил, десяток ресторанов посетил, погонял в футбол, погонял в баскетбол, на пробежки хожу, на пляж выбрался первый раз за год, в баню, в сауну, в бассейн, на шашлычёк, сегодня в поход пойду... на это всё не было ни времени, ни энергии...</a:t>
            </a:r>
          </a:p>
          <a:p>
            <a:pPr>
              <a:defRPr>
                <a:solidFill>
                  <a:srgbClr val="FFFFFF"/>
                </a:solidFill>
              </a:defRPr>
            </a:pPr>
          </a:p>
          <a:p>
            <a:pPr>
              <a:defRPr>
                <a:solidFill>
                  <a:srgbClr val="FFFFFF"/>
                </a:solidFill>
              </a:defRPr>
            </a:pPr>
            <a:r>
              <a:t>И что хорошо - клиентов меньше не стало, получают результат, моё участие минимально... В понедельник должен подписать договор на 400 ка, идут переговоры на 1200 ка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Создание вакансии:"/>
          <p:cNvSpPr txBox="1"/>
          <p:nvPr>
            <p:ph type="title" idx="4294967295"/>
          </p:nvPr>
        </p:nvSpPr>
        <p:spPr>
          <a:xfrm>
            <a:off x="862012" y="250825"/>
            <a:ext cx="7419976" cy="54133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defTabSz="594359">
              <a:defRPr b="1" sz="2080">
                <a:solidFill>
                  <a:srgbClr val="D51EC4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Создание </a:t>
            </a:r>
            <a:r>
              <a:rPr sz="234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вакансии:</a:t>
            </a:r>
          </a:p>
        </p:txBody>
      </p:sp>
      <p:sp>
        <p:nvSpPr>
          <p:cNvPr id="173" name="· Название вакансии - Помощник маркетолога…"/>
          <p:cNvSpPr txBox="1"/>
          <p:nvPr/>
        </p:nvSpPr>
        <p:spPr>
          <a:xfrm>
            <a:off x="756919" y="1304925"/>
            <a:ext cx="7630162" cy="2616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5000"/>
              </a:lnSpc>
              <a:defRPr>
                <a:solidFill>
                  <a:srgbClr val="FFFFFF"/>
                </a:solidFill>
              </a:defRPr>
            </a:pPr>
            <a:r>
              <a:t>· </a:t>
            </a:r>
            <a:r>
              <a:rPr b="1"/>
              <a:t>Название вакансии - </a:t>
            </a:r>
            <a:r>
              <a:t>Помощник маркетолога</a:t>
            </a:r>
          </a:p>
          <a:p>
            <a:pPr>
              <a:lnSpc>
                <a:spcPct val="115000"/>
              </a:lnSpc>
              <a:defRPr>
                <a:solidFill>
                  <a:srgbClr val="FFFFFF"/>
                </a:solidFill>
              </a:defRPr>
            </a:pPr>
            <a:r>
              <a:t>· </a:t>
            </a:r>
            <a:r>
              <a:rPr b="1"/>
              <a:t>Где искать сотрудника – </a:t>
            </a:r>
            <a:r>
              <a:t>Москва</a:t>
            </a:r>
          </a:p>
          <a:p>
            <a:pPr>
              <a:lnSpc>
                <a:spcPct val="115000"/>
              </a:lnSpc>
              <a:defRPr>
                <a:solidFill>
                  <a:srgbClr val="FFFFFF"/>
                </a:solidFill>
              </a:defRPr>
            </a:pPr>
            <a:r>
              <a:t>· Предполагаемый уровень дохода в месяц для помощника маркетолога</a:t>
            </a:r>
            <a:br/>
            <a:r>
              <a:t> – 18 000 – 30 000</a:t>
            </a:r>
            <a:br/>
            <a:r>
              <a:t>· Предполагаемый уровень дохода в месяц для помощника маркетолога</a:t>
            </a:r>
            <a:br/>
            <a:r>
              <a:t> – 40 000 – 75 000</a:t>
            </a:r>
          </a:p>
          <a:p>
            <a:pPr>
              <a:lnSpc>
                <a:spcPct val="115000"/>
              </a:lnSpc>
              <a:defRPr>
                <a:solidFill>
                  <a:srgbClr val="FFFFFF"/>
                </a:solidFill>
              </a:defRPr>
            </a:pPr>
            <a:r>
              <a:t>· </a:t>
            </a:r>
            <a:r>
              <a:rPr b="1"/>
              <a:t>Опыт работы – </a:t>
            </a:r>
            <a:r>
              <a:t>опыт от 1 года</a:t>
            </a:r>
          </a:p>
          <a:p>
            <a:pPr>
              <a:lnSpc>
                <a:spcPct val="115000"/>
              </a:lnSpc>
              <a:defRPr>
                <a:solidFill>
                  <a:srgbClr val="FFFFFF"/>
                </a:solidFill>
              </a:defRPr>
            </a:pPr>
            <a:r>
              <a:t>· </a:t>
            </a:r>
            <a:r>
              <a:rPr b="1"/>
              <a:t>Адрес – </a:t>
            </a:r>
            <a:r>
              <a:t>не указывать адрес</a:t>
            </a:r>
          </a:p>
          <a:p>
            <a:pPr>
              <a:lnSpc>
                <a:spcPct val="115000"/>
              </a:lnSpc>
              <a:defRPr>
                <a:solidFill>
                  <a:srgbClr val="FFFFFF"/>
                </a:solidFill>
              </a:defRPr>
            </a:pPr>
            <a:r>
              <a:t>· </a:t>
            </a:r>
            <a:r>
              <a:rPr b="1"/>
              <a:t>Чат с соискателем – </a:t>
            </a:r>
            <a:r>
              <a:t>выключен</a:t>
            </a:r>
            <a:br/>
            <a:r>
              <a:t>· </a:t>
            </a:r>
            <a:r>
              <a:rPr b="1"/>
              <a:t>График работы – </a:t>
            </a:r>
            <a:r>
              <a:t>удаленная работа</a:t>
            </a:r>
          </a:p>
          <a:p>
            <a:pPr>
              <a:lnSpc>
                <a:spcPct val="115000"/>
              </a:lnSpc>
              <a:defRPr>
                <a:solidFill>
                  <a:srgbClr val="FFFFFF"/>
                </a:solidFill>
              </a:defRPr>
            </a:pPr>
            <a:r>
              <a:rPr b="1"/>
              <a:t>· Размещаем вакансию </a:t>
            </a:r>
            <a:r>
              <a:t>понедельник, вторник или среда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dern Geometric Pitch Deck by Slidesgo">
  <a:themeElements>
    <a:clrScheme name="Modern Geometric Pitch Deck by Slidesgo">
      <a:dk1>
        <a:srgbClr val="2D2842"/>
      </a:dk1>
      <a:lt1>
        <a:srgbClr val="2D2842"/>
      </a:lt1>
      <a:dk2>
        <a:srgbClr val="A7A7A7"/>
      </a:dk2>
      <a:lt2>
        <a:srgbClr val="535353"/>
      </a:lt2>
      <a:accent1>
        <a:srgbClr val="2D2842"/>
      </a:accent1>
      <a:accent2>
        <a:srgbClr val="FB78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rn Geometric Pitch Deck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odern Geometric Pitch Deck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 Geometric Pitch Deck by Slidesgo">
  <a:themeElements>
    <a:clrScheme name="Modern Geometric Pitch Deck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2842"/>
      </a:accent1>
      <a:accent2>
        <a:srgbClr val="FB78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dern Geometric Pitch Deck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odern Geometric Pitch Deck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