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</p:sldIdLst>
  <p:sldSz cy="7562850" cx="10693400"/>
  <p:notesSz cx="10693400" cy="7562850"/>
  <p:embeddedFontLst>
    <p:embeddedFont>
      <p:font typeface="Tahoma"/>
      <p:regular r:id="rId85"/>
      <p:bold r:id="rId86"/>
    </p:embeddedFont>
    <p:embeddedFont>
      <p:font typeface="Helvetica Neue"/>
      <p:regular r:id="rId87"/>
      <p:bold r:id="rId88"/>
      <p:italic r:id="rId89"/>
      <p:boldItalic r:id="rId90"/>
    </p:embeddedFont>
    <p:embeddedFont>
      <p:font typeface="Open Sans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r:id="rId95" roundtripDataSignature="AMtx7mjIZAEriruoXPWkGhxcrxaim5J4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ED51B36-97B0-4F07-A38B-D3D5833F5ED8}">
  <a:tblStyle styleId="{DED51B36-97B0-4F07-A38B-D3D5833F5ED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E3AB030C-2565-4F4D-BB9E-079914936F4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font" Target="fonts/Tahoma-bold.fntdata"/><Relationship Id="rId41" Type="http://schemas.openxmlformats.org/officeDocument/2006/relationships/slide" Target="slides/slide35.xml"/><Relationship Id="rId85" Type="http://schemas.openxmlformats.org/officeDocument/2006/relationships/font" Target="fonts/Tahoma-regular.fntdata"/><Relationship Id="rId44" Type="http://schemas.openxmlformats.org/officeDocument/2006/relationships/slide" Target="slides/slide38.xml"/><Relationship Id="rId88" Type="http://schemas.openxmlformats.org/officeDocument/2006/relationships/font" Target="fonts/HelveticaNeue-bold.fntdata"/><Relationship Id="rId43" Type="http://schemas.openxmlformats.org/officeDocument/2006/relationships/slide" Target="slides/slide37.xml"/><Relationship Id="rId87" Type="http://schemas.openxmlformats.org/officeDocument/2006/relationships/font" Target="fonts/HelveticaNeue-regular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HelveticaNeue-italic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95" Type="http://customschemas.google.com/relationships/presentationmetadata" Target="metadata"/><Relationship Id="rId50" Type="http://schemas.openxmlformats.org/officeDocument/2006/relationships/slide" Target="slides/slide44.xml"/><Relationship Id="rId94" Type="http://schemas.openxmlformats.org/officeDocument/2006/relationships/font" Target="fonts/OpenSans-boldItalic.fntdata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OpenSans-regular.fntdata"/><Relationship Id="rId90" Type="http://schemas.openxmlformats.org/officeDocument/2006/relationships/font" Target="fonts/HelveticaNeue-boldItalic.fntdata"/><Relationship Id="rId93" Type="http://schemas.openxmlformats.org/officeDocument/2006/relationships/font" Target="fonts/OpenSans-italic.fntdata"/><Relationship Id="rId92" Type="http://schemas.openxmlformats.org/officeDocument/2006/relationships/font" Target="fonts/OpenSans-bold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633913" cy="37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6057900" y="0"/>
            <a:ext cx="4632325" cy="37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7183438"/>
            <a:ext cx="4633913" cy="3778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/>
              <a:t>‹#›</a:t>
            </a:fld>
            <a:endParaRPr sz="12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195cecf5e_0_384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f195cecf5e_0_384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9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195cecf5e_0_64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f195cecf5e_0_64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195cecf5e_0_805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g2f195cecf5e_0_805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f195cecf5e_0_854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g2f195cecf5e_0_854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f195cecf5e_0_878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2f195cecf5e_0_878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f195cecf5e_0_870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2f195cecf5e_0_870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f195cecf5e_0_886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2f195cecf5e_0_886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f195cecf5e_0_826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2f195cecf5e_0_826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f195cecf5e_0_566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g2f195cecf5e_0_566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f195cecf5e_0_626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g2f195cecf5e_0_626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195cecf5e_0_647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g2f195cecf5e_0_647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f195cecf5e_0_654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g2f195cecf5e_0_654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f195cecf5e_0_675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f195cecf5e_0_675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f195cecf5e_0_680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f195cecf5e_0_680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f195cecf5e_0_685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f195cecf5e_0_685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f195cecf5e_0_690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f195cecf5e_0_690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195cecf5e_0_696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g2f195cecf5e_0_696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195cecf5e_0_701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1" name="Google Shape;311;g2f195cecf5e_0_701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f195cecf5e_0_706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g2f195cecf5e_0_706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195cecf5e_0_711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g2f195cecf5e_0_711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f195cecf5e_0_104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f195cecf5e_0_104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f195cecf5e_0_109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f195cecf5e_0_109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f195cecf5e_0_403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f195cecf5e_0_403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f195cecf5e_0_464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g2f195cecf5e_0_464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f195cecf5e_0_419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f195cecf5e_0_419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195cecf5e_0_379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2f195cecf5e_0_379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f195cecf5e_0_587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2f195cecf5e_0_587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f195cecf5e_0_575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g2f195cecf5e_0_575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f195cecf5e_0_603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g2f195cecf5e_0_603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f195cecf5e_0_616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g2f195cecf5e_0_616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f195cecf5e_0_621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g2f195cecf5e_0_621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f195cecf5e_0_266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g2f195cecf5e_0_266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f195cecf5e_0_270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g2f195cecf5e_0_270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f195cecf5e_0_597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g2f195cecf5e_0_597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f195cecf5e_0_275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g2f195cecf5e_0_275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f195cecf5e_0_280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g2f195cecf5e_0_280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f195cecf5e_0_285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1" name="Google Shape;421;g2f195cecf5e_0_285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f195cecf5e_0_290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g2f195cecf5e_0_290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f195cecf5e_0_295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3" name="Google Shape;433;g2f195cecf5e_0_295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f195cecf5e_0_312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2f195cecf5e_0_312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f195cecf5e_0_317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5" name="Google Shape;445;g2f195cecf5e_0_317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f195cecf5e_0_322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1" name="Google Shape;451;g2f195cecf5e_0_322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f195cecf5e_0_330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g2f195cecf5e_0_330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f195cecf5e_0_335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g2f195cecf5e_0_335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f195cecf5e_0_343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5" name="Google Shape;475;g2f195cecf5e_0_343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f195cecf5e_0_358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g2f195cecf5e_0_358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6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7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7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8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8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9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9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0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0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1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41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2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42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3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43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f195cecf5e_0_137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2f195cecf5e_0_137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f195cecf5e_0_114:notes"/>
          <p:cNvSpPr txBox="1"/>
          <p:nvPr>
            <p:ph idx="1" type="body"/>
          </p:nvPr>
        </p:nvSpPr>
        <p:spPr>
          <a:xfrm>
            <a:off x="1069340" y="3592354"/>
            <a:ext cx="85548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9" name="Google Shape;649;g2f195cecf5e_0_114:notes"/>
          <p:cNvSpPr/>
          <p:nvPr>
            <p:ph idx="2" type="sldImg"/>
          </p:nvPr>
        </p:nvSpPr>
        <p:spPr>
          <a:xfrm>
            <a:off x="1566749" y="567214"/>
            <a:ext cx="7560000" cy="2836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195cecf5e_0_442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2f195cecf5e_0_442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4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4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6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6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f195cecf5e_0_757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2f195cecf5e_0_757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f195cecf5e_0_766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2f195cecf5e_0_766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f195cecf5e_0_772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g2f195cecf5e_0_772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f195cecf5e_0_778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g2f195cecf5e_0_778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f195cecf5e_0_787:notes"/>
          <p:cNvSpPr txBox="1"/>
          <p:nvPr>
            <p:ph idx="1" type="body"/>
          </p:nvPr>
        </p:nvSpPr>
        <p:spPr>
          <a:xfrm>
            <a:off x="1069975" y="3592513"/>
            <a:ext cx="8553600" cy="34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g2f195cecf5e_0_787:notes"/>
          <p:cNvSpPr/>
          <p:nvPr>
            <p:ph idx="2" type="sldImg"/>
          </p:nvPr>
        </p:nvSpPr>
        <p:spPr>
          <a:xfrm>
            <a:off x="3341688" y="566738"/>
            <a:ext cx="4010100" cy="28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8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48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9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49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3341688" y="566738"/>
            <a:ext cx="4010025" cy="2836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6"/>
          <p:cNvSpPr txBox="1"/>
          <p:nvPr>
            <p:ph type="title"/>
          </p:nvPr>
        </p:nvSpPr>
        <p:spPr>
          <a:xfrm>
            <a:off x="1619110" y="597786"/>
            <a:ext cx="7453630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6"/>
          <p:cNvSpPr txBox="1"/>
          <p:nvPr>
            <p:ph idx="1" type="body"/>
          </p:nvPr>
        </p:nvSpPr>
        <p:spPr>
          <a:xfrm>
            <a:off x="748601" y="2603501"/>
            <a:ext cx="8655050" cy="2573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6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6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6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3">
  <p:cSld name="OBJECT_4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f195cecf5e_0_261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1" name="Google Shape;71;g2f195cecf5e_0_261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2" name="Google Shape;72;g2f195cecf5e_0_261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3" name="Google Shape;73;g2f195cecf5e_0_261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4">
  <p:cSld name="OBJECT_5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195cecf5e_0_374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6" name="Google Shape;76;g2f195cecf5e_0_374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7" name="Google Shape;77;g2f195cecf5e_0_374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8" name="Google Shape;78;g2f195cecf5e_0_374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5">
  <p:cSld name="OBJECT_6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195cecf5e_0_642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1" name="Google Shape;81;g2f195cecf5e_0_642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2" name="Google Shape;82;g2f195cecf5e_0_642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3" name="Google Shape;83;g2f195cecf5e_0_642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6">
  <p:cSld name="OBJECT_7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195cecf5e_0_670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6" name="Google Shape;86;g2f195cecf5e_0_670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7" name="Google Shape;87;g2f195cecf5e_0_670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8" name="Google Shape;88;g2f195cecf5e_0_670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7">
  <p:cSld name="OBJECT_8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f195cecf5e_0_821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1" name="Google Shape;91;g2f195cecf5e_0_821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2" name="Google Shape;92;g2f195cecf5e_0_821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3" name="Google Shape;93;g2f195cecf5e_0_821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8">
  <p:cSld name="OBJECT_9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f195cecf5e_0_842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6" name="Google Shape;96;g2f195cecf5e_0_842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7" name="Google Shape;97;g2f195cecf5e_0_842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8" name="Google Shape;98;g2f195cecf5e_0_842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7"/>
          <p:cNvSpPr/>
          <p:nvPr/>
        </p:nvSpPr>
        <p:spPr>
          <a:xfrm rot="5400000">
            <a:off x="8523868" y="248058"/>
            <a:ext cx="2416848" cy="1922216"/>
          </a:xfrm>
          <a:prstGeom prst="diagStripe">
            <a:avLst>
              <a:gd fmla="val 0" name="adj"/>
            </a:avLst>
          </a:prstGeom>
          <a:solidFill>
            <a:schemeClr val="lt1">
              <a:alpha val="2745"/>
            </a:schemeClr>
          </a:solidFill>
          <a:ln>
            <a:noFill/>
          </a:ln>
        </p:spPr>
        <p:txBody>
          <a:bodyPr anchorCtr="0" anchor="ctr" bIns="116800" lIns="116800" spcFirstLastPara="1" rIns="116800" wrap="square" tIns="11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800"/>
          </a:p>
        </p:txBody>
      </p:sp>
      <p:grpSp>
        <p:nvGrpSpPr>
          <p:cNvPr id="24" name="Google Shape;24;p57"/>
          <p:cNvGrpSpPr/>
          <p:nvPr/>
        </p:nvGrpSpPr>
        <p:grpSpPr>
          <a:xfrm>
            <a:off x="0" y="721"/>
            <a:ext cx="6026972" cy="7549468"/>
            <a:chOff x="0" y="75"/>
            <a:chExt cx="5153705" cy="5152950"/>
          </a:xfrm>
        </p:grpSpPr>
        <p:sp>
          <p:nvSpPr>
            <p:cNvPr id="25" name="Google Shape;25;p57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800"/>
                <a:buFont typeface="Arial"/>
                <a:buNone/>
              </a:pPr>
              <a:r>
                <a:t/>
              </a:r>
              <a:endParaRPr sz="1800"/>
            </a:p>
          </p:txBody>
        </p:sp>
        <p:sp>
          <p:nvSpPr>
            <p:cNvPr id="26" name="Google Shape;26;p57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800"/>
                <a:buFont typeface="Arial"/>
                <a:buNone/>
              </a:pPr>
              <a:r>
                <a:t/>
              </a:r>
              <a:endParaRPr sz="1800"/>
            </a:p>
          </p:txBody>
        </p:sp>
        <p:sp>
          <p:nvSpPr>
            <p:cNvPr id="27" name="Google Shape;27;p57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800"/>
                <a:buFont typeface="Arial"/>
                <a:buNone/>
              </a:pPr>
              <a:r>
                <a:t/>
              </a:r>
              <a:endParaRPr sz="1800"/>
            </a:p>
          </p:txBody>
        </p:sp>
        <p:sp>
          <p:nvSpPr>
            <p:cNvPr id="28" name="Google Shape;28;p57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800"/>
                <a:buFont typeface="Arial"/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9" name="Google Shape;29;p57"/>
          <p:cNvSpPr txBox="1"/>
          <p:nvPr>
            <p:ph type="ctrTitle"/>
          </p:nvPr>
        </p:nvSpPr>
        <p:spPr>
          <a:xfrm>
            <a:off x="4136500" y="2320832"/>
            <a:ext cx="5867688" cy="2321568"/>
          </a:xfrm>
          <a:prstGeom prst="rect">
            <a:avLst/>
          </a:prstGeom>
          <a:noFill/>
          <a:ln>
            <a:noFill/>
          </a:ln>
        </p:spPr>
        <p:txBody>
          <a:bodyPr anchorCtr="0" anchor="t" bIns="116800" lIns="116800" spcFirstLastPara="1" rIns="116800" wrap="square" tIns="1168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Impact"/>
              <a:buNone/>
              <a:defRPr sz="51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1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1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1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1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1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1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1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100"/>
            </a:lvl9pPr>
          </a:lstStyle>
          <a:p/>
        </p:txBody>
      </p:sp>
      <p:sp>
        <p:nvSpPr>
          <p:cNvPr id="30" name="Google Shape;30;p57"/>
          <p:cNvSpPr txBox="1"/>
          <p:nvPr>
            <p:ph idx="1" type="subTitle"/>
          </p:nvPr>
        </p:nvSpPr>
        <p:spPr>
          <a:xfrm>
            <a:off x="5945397" y="5771094"/>
            <a:ext cx="4058791" cy="744154"/>
          </a:xfrm>
          <a:prstGeom prst="rect">
            <a:avLst/>
          </a:prstGeom>
          <a:noFill/>
          <a:ln>
            <a:noFill/>
          </a:ln>
        </p:spPr>
        <p:txBody>
          <a:bodyPr anchorCtr="0" anchor="t" bIns="116800" lIns="116800" spcFirstLastPara="1" rIns="116800" wrap="square" tIns="116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700"/>
            </a:lvl9pPr>
          </a:lstStyle>
          <a:p/>
        </p:txBody>
      </p:sp>
      <p:sp>
        <p:nvSpPr>
          <p:cNvPr id="31" name="Google Shape;31;p57"/>
          <p:cNvSpPr txBox="1"/>
          <p:nvPr>
            <p:ph idx="12" type="sldNum"/>
          </p:nvPr>
        </p:nvSpPr>
        <p:spPr>
          <a:xfrm>
            <a:off x="9908069" y="6856656"/>
            <a:ext cx="641674" cy="5787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800" lIns="116800" spcFirstLastPara="1" rIns="116800" wrap="square" tIns="116800">
            <a:normAutofit/>
          </a:bodyPr>
          <a:lstStyle>
            <a:lvl1pPr indent="0" lvl="0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1pPr>
            <a:lvl2pPr indent="0" lvl="1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indent="0" lvl="2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indent="0" lvl="3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indent="0" lvl="4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indent="0" lvl="5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indent="0" lvl="6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indent="0" lvl="7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indent="0" lvl="8" algn="r"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8"/>
          <p:cNvSpPr txBox="1"/>
          <p:nvPr>
            <p:ph type="ctrTitle"/>
          </p:nvPr>
        </p:nvSpPr>
        <p:spPr>
          <a:xfrm>
            <a:off x="3185173" y="1786387"/>
            <a:ext cx="4701540" cy="18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8"/>
          <p:cNvSpPr txBox="1"/>
          <p:nvPr>
            <p:ph idx="1" type="subTitle"/>
          </p:nvPr>
        </p:nvSpPr>
        <p:spPr>
          <a:xfrm>
            <a:off x="2269187" y="4450847"/>
            <a:ext cx="6635750" cy="14528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8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8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8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 txBox="1"/>
          <p:nvPr>
            <p:ph type="title"/>
          </p:nvPr>
        </p:nvSpPr>
        <p:spPr>
          <a:xfrm>
            <a:off x="1619110" y="597786"/>
            <a:ext cx="7453630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9"/>
          <p:cNvSpPr txBox="1"/>
          <p:nvPr>
            <p:ph idx="1" type="body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9"/>
          <p:cNvSpPr txBox="1"/>
          <p:nvPr>
            <p:ph idx="2" type="body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9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9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9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0"/>
          <p:cNvSpPr txBox="1"/>
          <p:nvPr>
            <p:ph type="title"/>
          </p:nvPr>
        </p:nvSpPr>
        <p:spPr>
          <a:xfrm>
            <a:off x="1619110" y="597786"/>
            <a:ext cx="7453630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0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0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0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1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1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OBJECT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f195cecf5e_0_130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6" name="Google Shape;56;g2f195cecf5e_0_130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7" name="Google Shape;57;g2f195cecf5e_0_130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8" name="Google Shape;58;g2f195cecf5e_0_130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1">
  <p:cSld name="OBJECT_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195cecf5e_0_165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" name="Google Shape;61;g2f195cecf5e_0_165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" name="Google Shape;62;g2f195cecf5e_0_165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" name="Google Shape;63;g2f195cecf5e_0_165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2">
  <p:cSld name="OBJECT_3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195cecf5e_0_226"/>
          <p:cNvSpPr txBox="1"/>
          <p:nvPr>
            <p:ph type="title"/>
          </p:nvPr>
        </p:nvSpPr>
        <p:spPr>
          <a:xfrm>
            <a:off x="363873" y="653580"/>
            <a:ext cx="996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" name="Google Shape;66;g2f195cecf5e_0_226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" name="Google Shape;67;g2f195cecf5e_0_226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E8D9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8" name="Google Shape;68;g2f195cecf5e_0_226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D9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E8D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2"/>
            <a:ext cx="10692002" cy="755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5"/>
          <p:cNvSpPr txBox="1"/>
          <p:nvPr>
            <p:ph type="title"/>
          </p:nvPr>
        </p:nvSpPr>
        <p:spPr>
          <a:xfrm>
            <a:off x="1619110" y="597786"/>
            <a:ext cx="7453630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55"/>
          <p:cNvSpPr txBox="1"/>
          <p:nvPr>
            <p:ph idx="1" type="body"/>
          </p:nvPr>
        </p:nvSpPr>
        <p:spPr>
          <a:xfrm>
            <a:off x="748601" y="2603501"/>
            <a:ext cx="8655050" cy="2573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5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55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" name="Google Shape;15;p55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practicum.yandex.ru/blog/vsyo-o-marketinge-celi-zadachi-struktura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practicum.yandex.ru/blog/vsyo-o-marketinge-celi-zadachi-struktura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Relationship Id="rId4" Type="http://schemas.openxmlformats.org/officeDocument/2006/relationships/image" Target="../media/image18.png"/><Relationship Id="rId5" Type="http://schemas.openxmlformats.org/officeDocument/2006/relationships/hyperlink" Target="https://translated.turbopages.org/proxy_u/en-ru.ru.06e55da4-663f7fa6-ab1dfe86-74722d776562/https/en.wikipedia.org/wiki/List_of_countries_by_number_of_millionaires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barssport-factory.ru/" TargetMode="External"/><Relationship Id="rId4" Type="http://schemas.openxmlformats.org/officeDocument/2006/relationships/hyperlink" Target="https://barssport-factory.ru/" TargetMode="External"/><Relationship Id="rId5" Type="http://schemas.openxmlformats.org/officeDocument/2006/relationships/image" Target="../media/image3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zvonok.com/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s://zvonok.com/" TargetMode="Externa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6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6.png"/><Relationship Id="rId8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0.png"/><Relationship Id="rId4" Type="http://schemas.openxmlformats.org/officeDocument/2006/relationships/image" Target="../media/image37.jpg"/><Relationship Id="rId5" Type="http://schemas.openxmlformats.org/officeDocument/2006/relationships/image" Target="../media/image44.png"/><Relationship Id="rId6" Type="http://schemas.openxmlformats.org/officeDocument/2006/relationships/image" Target="../media/image3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0.png"/><Relationship Id="rId4" Type="http://schemas.openxmlformats.org/officeDocument/2006/relationships/hyperlink" Target="https://www.youtube.com/watch?v=MwS4_fFQpg4&amp;list=PL_tsJNl32BlOrgHDdnb7bw71ow9gSt317" TargetMode="External"/><Relationship Id="rId5" Type="http://schemas.openxmlformats.org/officeDocument/2006/relationships/hyperlink" Target="https://www.youtube.com/watch?v=MwS4_fFQpg4&amp;list=PL_tsJNl32BlOrgHDdnb7bw71ow9gSt317" TargetMode="External"/><Relationship Id="rId6" Type="http://schemas.openxmlformats.org/officeDocument/2006/relationships/hyperlink" Target="https://www.youtube.com/watch?v=MwS4_fFQpg4&amp;list=PL_tsJNl32BlOrgHDdnb7bw71ow9gSt317" TargetMode="External"/><Relationship Id="rId7" Type="http://schemas.openxmlformats.org/officeDocument/2006/relationships/hyperlink" Target="https://docs.google.com/spreadsheets/d/1wYLmtHVL_jW0z4PaTBGo2t24riWXfh9rv0kOcSU-wk0/edit?usp=sharing" TargetMode="Externa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/>
          <p:nvPr>
            <p:ph type="title"/>
          </p:nvPr>
        </p:nvSpPr>
        <p:spPr>
          <a:xfrm>
            <a:off x="1079500" y="3248025"/>
            <a:ext cx="86040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3591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/>
              <a:t>Концепция Маркетинга</a:t>
            </a:r>
            <a:endParaRPr sz="6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195cecf5e_0_384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План который </a:t>
            </a:r>
            <a:r>
              <a:rPr lang="ru-RU">
                <a:solidFill>
                  <a:schemeClr val="lt1"/>
                </a:solidFill>
              </a:rPr>
              <a:t>сейчас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5" name="Google Shape;175;g2f195cecf5e_0_384"/>
          <p:cNvSpPr txBox="1"/>
          <p:nvPr/>
        </p:nvSpPr>
        <p:spPr>
          <a:xfrm>
            <a:off x="1647825" y="1747375"/>
            <a:ext cx="81603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-RU" sz="1600">
                <a:solidFill>
                  <a:schemeClr val="lt1"/>
                </a:solidFill>
              </a:rPr>
              <a:t>Лекция 1: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Концепция Маркетинга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2: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Результативное мышление и показатели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3: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Продажи 2.0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4: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Яндекс Директ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5: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Email рассылка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6: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Авто звонок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7: </a:t>
            </a:r>
            <a:r>
              <a:rPr lang="ru-RU" sz="1600">
                <a:solidFill>
                  <a:schemeClr val="lt1"/>
                </a:solidFill>
              </a:rPr>
              <a:t>Авито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8: </a:t>
            </a:r>
            <a:r>
              <a:rPr lang="ru-RU" sz="1600">
                <a:solidFill>
                  <a:schemeClr val="lt1"/>
                </a:solidFill>
              </a:rPr>
              <a:t>Финансовое планирование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9: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 Бесплатные и бюджетные способы привлечения клиентов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10: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Найм помощника маркетолога и маркетолога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11: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Бизнес Модели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12: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SERM. Управление репутацией на Яндекс Картах, 2GIS, Авито и др.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13: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Маркетинговый мастер майнд и AI (нейросети) Маркетинг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14:</a:t>
            </a:r>
            <a:r>
              <a:rPr lang="ru-RU" sz="1600">
                <a:solidFill>
                  <a:schemeClr val="lt1"/>
                </a:solidFill>
              </a:rPr>
              <a:t> CJM Путь клиента и аналитика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15: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CRM маркетинг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16:</a:t>
            </a:r>
            <a:r>
              <a:rPr lang="ru-RU" sz="1600">
                <a:solidFill>
                  <a:schemeClr val="lt1"/>
                </a:solidFill>
              </a:rPr>
              <a:t> </a:t>
            </a:r>
            <a:r>
              <a:rPr lang="ru-RU" sz="1600">
                <a:solidFill>
                  <a:schemeClr val="lt1"/>
                </a:solidFill>
              </a:rPr>
              <a:t>Управление специалистами по трафику и маркетологами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108 заданий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132423" y="2032125"/>
            <a:ext cx="54132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Яндекс Вордстат информацию по нише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Созвониться с парой из группы в течении недели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Недельные показатели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Прочитать или прослушать книгу Котлера от А до Я</a:t>
            </a:r>
            <a:br>
              <a:rPr lang="ru-RU" sz="1000">
                <a:solidFill>
                  <a:schemeClr val="lt1"/>
                </a:solidFill>
              </a:rPr>
            </a:br>
            <a:r>
              <a:rPr lang="ru-RU" sz="1000">
                <a:solidFill>
                  <a:schemeClr val="lt1"/>
                </a:solidFill>
              </a:rPr>
              <a:t>Прочитать или прослушать книгу </a:t>
            </a:r>
            <a:r>
              <a:rPr lang="ru-RU" sz="1000">
                <a:solidFill>
                  <a:schemeClr val="lt1"/>
                </a:solidFill>
              </a:rPr>
              <a:t>Искусство системного мышления</a:t>
            </a:r>
            <a:br>
              <a:rPr lang="ru-RU" sz="1000">
                <a:solidFill>
                  <a:schemeClr val="lt1"/>
                </a:solidFill>
              </a:rPr>
            </a:br>
            <a:r>
              <a:rPr lang="ru-RU" sz="1000">
                <a:solidFill>
                  <a:schemeClr val="lt1"/>
                </a:solidFill>
              </a:rPr>
              <a:t>Прочитать или послушать </a:t>
            </a:r>
            <a:r>
              <a:rPr lang="ru-RU" sz="1000">
                <a:solidFill>
                  <a:schemeClr val="lt1"/>
                </a:solidFill>
              </a:rPr>
              <a:t>книгу 55 схем бизнес моделей</a:t>
            </a:r>
            <a:br>
              <a:rPr lang="ru-RU" sz="1000">
                <a:solidFill>
                  <a:schemeClr val="lt1"/>
                </a:solidFill>
              </a:rPr>
            </a:br>
            <a:r>
              <a:rPr lang="ru-RU" sz="1000">
                <a:solidFill>
                  <a:schemeClr val="lt1"/>
                </a:solidFill>
              </a:rPr>
              <a:t>Купить telegram Pro 200 руб. Написать в чаты до первого блокировки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Посмотреть Видео по АБ тестированию и внедрить у себя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Зарегистрироваться на 2DOMAINS и регистрация домена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Видео по SEO </a:t>
            </a:r>
            <a:r>
              <a:rPr lang="ru-RU" sz="1000">
                <a:solidFill>
                  <a:schemeClr val="lt1"/>
                </a:solidFill>
              </a:rPr>
              <a:t>посмотреть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"Авито, разместить объявление на </a:t>
            </a:r>
            <a:r>
              <a:rPr lang="ru-RU" sz="1000">
                <a:solidFill>
                  <a:schemeClr val="lt1"/>
                </a:solidFill>
              </a:rPr>
              <a:t>бесплатную</a:t>
            </a:r>
            <a:r>
              <a:rPr lang="ru-RU" sz="1000">
                <a:solidFill>
                  <a:schemeClr val="lt1"/>
                </a:solidFill>
              </a:rPr>
              <a:t> консультацию"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Видео отзывы от клиентов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Видео про с</a:t>
            </a:r>
            <a:r>
              <a:rPr lang="ru-RU" sz="1000">
                <a:solidFill>
                  <a:schemeClr val="lt1"/>
                </a:solidFill>
              </a:rPr>
              <a:t>истемное мышление 10 выводов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Шикари. Зарегистрироваться и найти потенциальных клиентов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"Снять любой ролик для сторис в ТГ, ВК и ютуб.  С бесплатным </a:t>
            </a:r>
            <a:r>
              <a:rPr lang="ru-RU" sz="1000">
                <a:solidFill>
                  <a:schemeClr val="lt1"/>
                </a:solidFill>
              </a:rPr>
              <a:t>оффером</a:t>
            </a:r>
            <a:r>
              <a:rPr lang="ru-RU" sz="1000">
                <a:solidFill>
                  <a:schemeClr val="lt1"/>
                </a:solidFill>
              </a:rPr>
              <a:t>."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Посмотреть видео и выписать 10 целей на год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Прочитать видео и конспект книги СПИН продажи </a:t>
            </a:r>
            <a:br>
              <a:rPr lang="ru-RU" sz="1000">
                <a:solidFill>
                  <a:schemeClr val="lt1"/>
                </a:solidFill>
              </a:rPr>
            </a:br>
            <a:r>
              <a:rPr lang="ru-RU" sz="1000">
                <a:solidFill>
                  <a:schemeClr val="lt1"/>
                </a:solidFill>
              </a:rPr>
              <a:t>Выписать 5+ выводов</a:t>
            </a:r>
            <a:br>
              <a:rPr lang="ru-RU" sz="1000">
                <a:solidFill>
                  <a:schemeClr val="lt1"/>
                </a:solidFill>
              </a:rPr>
            </a:br>
            <a:r>
              <a:rPr lang="ru-RU" sz="1000">
                <a:solidFill>
                  <a:schemeClr val="lt1"/>
                </a:solidFill>
              </a:rPr>
              <a:t>Зарегистрироваться на Профи.Ру (регистрация, отзыв своему Бади) </a:t>
            </a:r>
            <a:br>
              <a:rPr lang="ru-RU" sz="1000">
                <a:solidFill>
                  <a:schemeClr val="lt1"/>
                </a:solidFill>
              </a:rPr>
            </a:br>
            <a:r>
              <a:rPr lang="ru-RU" sz="1000">
                <a:solidFill>
                  <a:schemeClr val="lt1"/>
                </a:solidFill>
              </a:rPr>
              <a:t>Зарегистрироваться Авито и создать объявление  + собрать 8 отзывов от группы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выписать 10 открытых вопросов для продаж и 5 преимуществ о своих услугах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Доделать сайт (SEO, интеграция с метрикой, интеграция заявок с телеграм 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Сделать табличку трафика и лидов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82" name="Google Shape;182;p8"/>
          <p:cNvSpPr txBox="1"/>
          <p:nvPr/>
        </p:nvSpPr>
        <p:spPr>
          <a:xfrm>
            <a:off x="5635011" y="1971425"/>
            <a:ext cx="45246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Зарегистрироваться в боте на HH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Составить список «Какие я допускаю ошибки при продажах»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Посмотреть видео и выписать алгоритм по работе с Профи.Ру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Прописать сайт в вебмастере и гугле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Посмотреть видео по SEO Х2 (получается 19 минут) еще раз и внедрить все рекомендации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Найти ролики shorts на ютубе или в инстаграм . Создать таблицу из 10  роликов конкурентов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Придумать 5 потенциально бесплатных или дешевых способа для привлечения клиентов через интернет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Прописать путь клиента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Подготовить этап презентации в скрипте продаж в письменном виде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Прописать оффер в telegram в описании профиля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Создать telegram канал. Добавить всех участников группы нашего наставничества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Зарегистрироваться в SMM planer или postmypost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Снять сторис в telegram, в вк и воцап + ссылка на свой сайт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Прозвонить 5 конкурентов, записать их разговор и дать 3 возражения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Привлечь 15 и больше заявок на свой оффер всеми каналами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Зарегистрироваться на нетворкинг мероприятие не в Терре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Прописать юнит экономику в гугл таблице.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Подготовить скрипт продаж по примеру Анастасии. 10 преимуществ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Зарегистрироваться в сервисе todoist и прописать шаги пути клиента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Расписать вакансию помощника маркетолога или маркетолога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>
            <p:ph type="title"/>
          </p:nvPr>
        </p:nvSpPr>
        <p:spPr>
          <a:xfrm>
            <a:off x="1619110" y="597786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ТАБЛИЦА РЕЗУЛЬТАТОВ</a:t>
            </a:r>
            <a:endParaRPr/>
          </a:p>
        </p:txBody>
      </p:sp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00" y="2028825"/>
            <a:ext cx="983685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/>
          <p:nvPr>
            <p:ph type="title"/>
          </p:nvPr>
        </p:nvSpPr>
        <p:spPr>
          <a:xfrm>
            <a:off x="1612900" y="3248025"/>
            <a:ext cx="7453630" cy="936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3591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/>
              <a:t>Цели</a:t>
            </a:r>
            <a:endParaRPr sz="6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/>
          <p:nvPr>
            <p:ph type="title"/>
          </p:nvPr>
        </p:nvSpPr>
        <p:spPr>
          <a:xfrm>
            <a:off x="1779270" y="597786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Цель 200 000 р. Москва</a:t>
            </a:r>
            <a:endParaRPr/>
          </a:p>
        </p:txBody>
      </p:sp>
      <p:graphicFrame>
        <p:nvGraphicFramePr>
          <p:cNvPr id="199" name="Google Shape;199;p19"/>
          <p:cNvGraphicFramePr/>
          <p:nvPr/>
        </p:nvGraphicFramePr>
        <p:xfrm>
          <a:off x="1384300" y="1800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{DED51B36-97B0-4F07-A38B-D3D5833F5ED8}</a:tableStyleId>
              </a:tblPr>
              <a:tblGrid>
                <a:gridCol w="2768600"/>
                <a:gridCol w="2768600"/>
                <a:gridCol w="2768600"/>
              </a:tblGrid>
              <a:tr h="507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1"/>
                          </a:solidFill>
                        </a:rPr>
                        <a:t>Материальная цель</a:t>
                      </a:r>
                      <a:endParaRPr b="1"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1"/>
                          </a:solidFill>
                        </a:rPr>
                        <a:t>Цена</a:t>
                      </a:r>
                      <a:endParaRPr b="1"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1"/>
                          </a:solidFill>
                        </a:rPr>
                        <a:t>Ценность</a:t>
                      </a:r>
                      <a:endParaRPr b="1"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727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Массаж (10 сеансов спортивного массажа)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18 000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Приятные ощущения тела</a:t>
                      </a:r>
                      <a:b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Красивые мышцы спины</a:t>
                      </a:r>
                      <a:b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Отдохнувший я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117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Аренда 1 месяца квартиры 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58 000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Жить можно</a:t>
                      </a:r>
                      <a:b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Соседи = окружение</a:t>
                      </a:r>
                      <a:b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Логистика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Фитнес на полгода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39 000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Здоровье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Еда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90 000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Жизнь и удовольствие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Общая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202 000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u="none" cap="none" strike="noStrike">
                          <a:solidFill>
                            <a:schemeClr val="dk1"/>
                          </a:solidFill>
                        </a:rPr>
                        <a:t>Программа минимум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>
            <p:ph type="title"/>
          </p:nvPr>
        </p:nvSpPr>
        <p:spPr>
          <a:xfrm>
            <a:off x="12700" y="428625"/>
            <a:ext cx="815340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26187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Средняя ЗП в Москве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698500" y="2657138"/>
            <a:ext cx="8763000" cy="2267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Среднемесячная зарплата в столице в январе — сентябре 2023 года составила 128,3 тысячи рублей</a:t>
            </a:r>
            <a:endParaRPr/>
          </a:p>
          <a:p>
            <a:pPr indent="0" lvl="0" marL="12700" marR="508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i="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508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 Подмосковье этот показатель за тот же срок оказался равен 78,6 тысячи рублей.</a:t>
            </a:r>
            <a:endParaRPr/>
          </a:p>
          <a:p>
            <a:pPr indent="0" lvl="0" marL="12700" marR="508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i="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195cecf5e_0_64"/>
          <p:cNvSpPr txBox="1"/>
          <p:nvPr>
            <p:ph type="title"/>
          </p:nvPr>
        </p:nvSpPr>
        <p:spPr>
          <a:xfrm>
            <a:off x="1612900" y="3248025"/>
            <a:ext cx="74535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3591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/>
              <a:t>Стратегии</a:t>
            </a:r>
            <a:endParaRPr sz="5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195cecf5e_0_805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Что такое</a:t>
            </a:r>
            <a:r>
              <a:rPr b="1" i="0" lang="ru-RU" sz="4100" u="none" cap="none" strike="noStrik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f195cecf5e_0_805"/>
          <p:cNvSpPr txBox="1"/>
          <p:nvPr/>
        </p:nvSpPr>
        <p:spPr>
          <a:xfrm>
            <a:off x="941950" y="2647072"/>
            <a:ext cx="8961900" cy="23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Ма́ркетинг или марке́тинг (от англ. marketing «рыночная деятельность») — организационная функция и совокупность процессов создания, продвижения и предоставления продукта или услуги покупателям и управление взаимоотношениями с ними с выгодой для организации.</a:t>
            </a:r>
            <a:endParaRPr b="1" i="0" sz="29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f195cecf5e_0_854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4100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Задачи</a:t>
            </a:r>
            <a:r>
              <a:rPr b="1" i="0" lang="ru-RU" sz="4100" u="none" cap="none" strike="noStrik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f195cecf5e_0_854"/>
          <p:cNvSpPr txBox="1"/>
          <p:nvPr/>
        </p:nvSpPr>
        <p:spPr>
          <a:xfrm>
            <a:off x="612225" y="1139075"/>
            <a:ext cx="9888600" cy="5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-Изучение рынка как такового, изучение потребителей, структуры фирм, товаров и анализ внутренней среды предприятий.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-Исследование, анализ и оценка нужд реальных и потенциальных потребителей продукции фирмы в областях, интересующих фирму.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 Маркетинговое обеспечение разработки новых товаров и услуг фирмы.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-Анализ, оценка и прогнозирование состояния и развития рынков, на которых оперирует или будет оперировать фирма, включая исследование деятельности конкурентов, управление качеством и конкурентоспособности готовой продукции.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-Организация материально-технического снабжения.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 Формирование ассортиментной политики фирмы.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 Разработка ценовой политики фирмы, разработка механизма изменения цен в меняющихся условиях.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 Участие в формировании стратегии и тактики рыночного поведения фирмы, включая разработку ценовой политики.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</a:rPr>
              <a:t>- Сбыт продукции и услуг фирмы. (оказывается!)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 Коммуникации маркетинга.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 Сервисное обслуживание.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- Организация поощрений покупателей и потребителей.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100">
                <a:solidFill>
                  <a:schemeClr val="lt1"/>
                </a:solidFill>
              </a:rPr>
              <a:t>- Лидогенерация (большинство думают что это оно)</a:t>
            </a:r>
            <a:endParaRPr b="1"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f195cecf5e_0_878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4100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Границы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f195cecf5e_0_878"/>
          <p:cNvSpPr txBox="1"/>
          <p:nvPr/>
        </p:nvSpPr>
        <p:spPr>
          <a:xfrm>
            <a:off x="1415200" y="2548075"/>
            <a:ext cx="78630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</a:rPr>
              <a:t>Дэвид Паккард, одного из основателей компании Hewlett Packard:</a:t>
            </a:r>
            <a:br>
              <a:rPr lang="ru-RU" sz="2000">
                <a:solidFill>
                  <a:schemeClr val="lt1"/>
                </a:solidFill>
              </a:rPr>
            </a:br>
            <a:r>
              <a:rPr b="1" lang="ru-RU" sz="2000">
                <a:solidFill>
                  <a:schemeClr val="lt1"/>
                </a:solidFill>
              </a:rPr>
              <a:t>«Маркетинг слишком важен, чтобы отдавать его на откуп отделу маркетинга»</a:t>
            </a:r>
            <a:r>
              <a:rPr lang="ru-RU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000">
                <a:solidFill>
                  <a:schemeClr val="lt1"/>
                </a:solidFill>
              </a:rPr>
              <a:t>Маркетинг эффективен только тогда, когда каждый работник компании вносит личный вклад в дело удовлетворения потребностей клиентов.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/>
          <p:nvPr>
            <p:ph type="title"/>
          </p:nvPr>
        </p:nvSpPr>
        <p:spPr>
          <a:xfrm>
            <a:off x="4508500" y="1266825"/>
            <a:ext cx="5867400" cy="5922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Образование</a:t>
            </a:r>
            <a:b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2009 МГУПИ Инженер Автомобилестроитель</a:t>
            </a:r>
            <a:b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2010 РЭУ им. Плеханова. Повышение квалификации по предпринимательской деятельности</a:t>
            </a:r>
            <a:b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Опыт</a:t>
            </a:r>
            <a:b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 лет работы в маркетинге 520+ проектов. </a:t>
            </a:r>
            <a:b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Среди клиентов: Ильдар Авто подбор, Bolt.Ru, Pomodoro Royal, Наталья Толстая Писатель психолог</a:t>
            </a:r>
            <a:b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Экономия</a:t>
            </a:r>
            <a:b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Только то, что проверил на себе, на клиентах, учениках и работает прямо сейчас. </a:t>
            </a:r>
            <a:br>
              <a:rPr b="1" lang="ru-RU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4432300" y="352425"/>
            <a:ext cx="5245800" cy="780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2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Дмитрий Парыгин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C:\Users\admin\Downloads\n9adZeEkhe4.png" id="110" name="Google Shape;1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00" y="-31623"/>
            <a:ext cx="5010912" cy="7516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f195cecf5e_0_870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4100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Операционный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f195cecf5e_0_870"/>
          <p:cNvSpPr txBox="1"/>
          <p:nvPr/>
        </p:nvSpPr>
        <p:spPr>
          <a:xfrm>
            <a:off x="484750" y="1238350"/>
            <a:ext cx="9723900" cy="49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</a:rPr>
              <a:t>Операционный маркетинг: тактика и реализация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</a:rPr>
              <a:t>Выбрать целевой сегмент</a:t>
            </a:r>
            <a:r>
              <a:rPr lang="ru-RU" sz="1200">
                <a:solidFill>
                  <a:schemeClr val="lt1"/>
                </a:solidFill>
              </a:rPr>
              <a:t>, на который будет направлен маркетинг. Например, организаторы рок-фестиваля выбирают своей аудиторией любителей рока, а при организации детского песенного конкурса нужно ориентироваться на детей и их родителей.</a:t>
            </a:r>
            <a:br>
              <a:rPr lang="ru-RU" sz="1200">
                <a:solidFill>
                  <a:schemeClr val="lt1"/>
                </a:solidFill>
              </a:rPr>
            </a:br>
            <a:br>
              <a:rPr lang="ru-RU" sz="1200">
                <a:solidFill>
                  <a:schemeClr val="lt1"/>
                </a:solidFill>
              </a:rPr>
            </a:br>
            <a:r>
              <a:rPr b="1" lang="ru-RU" sz="1200">
                <a:solidFill>
                  <a:schemeClr val="lt1"/>
                </a:solidFill>
              </a:rPr>
              <a:t>Разработать маркетинг-микс</a:t>
            </a:r>
            <a:r>
              <a:rPr lang="ru-RU" sz="1200">
                <a:solidFill>
                  <a:schemeClr val="lt1"/>
                </a:solidFill>
              </a:rPr>
              <a:t> ― комплекс маркетинговых средств по реализации стратегии. Фокус должен оставаться на потребностях целевого сегмента. Здесь принимаются решения об ассортименте товаров, каналах продажи, ценах, системе скидок, рекламе.</a:t>
            </a:r>
            <a:br>
              <a:rPr lang="ru-RU" sz="1200">
                <a:solidFill>
                  <a:schemeClr val="lt1"/>
                </a:solidFill>
              </a:rPr>
            </a:br>
            <a:br>
              <a:rPr lang="ru-RU" sz="1200">
                <a:solidFill>
                  <a:schemeClr val="lt1"/>
                </a:solidFill>
              </a:rPr>
            </a:br>
            <a:r>
              <a:rPr b="1" lang="ru-RU" sz="1200">
                <a:solidFill>
                  <a:schemeClr val="lt1"/>
                </a:solidFill>
              </a:rPr>
              <a:t>Спланировать маркетинговую кампанию и бюджет.</a:t>
            </a:r>
            <a:r>
              <a:rPr lang="ru-RU" sz="1200">
                <a:solidFill>
                  <a:schemeClr val="lt1"/>
                </a:solidFill>
              </a:rPr>
              <a:t> Принятые решения оцифровываются, строится календарный план, определяется бюджет, прописываются целевые метрики. Жёсткость планирования зависит от компании: если в стартапах сроки часто минимальные, то в компаниях с долгим производственным циклом годовое планирование — норма.</a:t>
            </a:r>
            <a:br>
              <a:rPr lang="ru-RU" sz="1200">
                <a:solidFill>
                  <a:schemeClr val="lt1"/>
                </a:solidFill>
              </a:rPr>
            </a:br>
            <a:br>
              <a:rPr lang="ru-RU" sz="1200">
                <a:solidFill>
                  <a:schemeClr val="lt1"/>
                </a:solidFill>
              </a:rPr>
            </a:br>
            <a:r>
              <a:rPr lang="ru-RU" sz="1200">
                <a:solidFill>
                  <a:schemeClr val="lt1"/>
                </a:solidFill>
              </a:rPr>
              <a:t> </a:t>
            </a:r>
            <a:r>
              <a:rPr b="1" lang="ru-RU" sz="1200">
                <a:solidFill>
                  <a:schemeClr val="lt1"/>
                </a:solidFill>
              </a:rPr>
              <a:t>Реализовать план.</a:t>
            </a:r>
            <a:r>
              <a:rPr lang="ru-RU" sz="1200">
                <a:solidFill>
                  <a:schemeClr val="lt1"/>
                </a:solidFill>
              </a:rPr>
              <a:t> В задачи тактиков входит оперативно реагировать на внешние обстоятельства и оптимизировать отдельные решения в рамках ограничений. Например, менеджер, запускающий контекстную рекламу, еженедельно производит корректировки рекламных кампаний, чтобы добиться наилучшего результата.</a:t>
            </a:r>
            <a:br>
              <a:rPr lang="ru-RU" sz="1200">
                <a:solidFill>
                  <a:schemeClr val="lt1"/>
                </a:solidFill>
              </a:rPr>
            </a:br>
            <a:br>
              <a:rPr lang="ru-RU" sz="1200">
                <a:solidFill>
                  <a:schemeClr val="lt1"/>
                </a:solidFill>
              </a:rPr>
            </a:br>
            <a:r>
              <a:rPr b="1" lang="ru-RU" sz="1200">
                <a:solidFill>
                  <a:schemeClr val="lt1"/>
                </a:solidFill>
              </a:rPr>
              <a:t>Проконтролировать и скорректировать. </a:t>
            </a:r>
            <a:r>
              <a:rPr lang="ru-RU" sz="1200">
                <a:solidFill>
                  <a:schemeClr val="lt1"/>
                </a:solidFill>
              </a:rPr>
              <a:t>Эта задача стоит и перед тактиками, и перед стратегами. Главная цель — вовремя среагировать на меняющиеся обстоятельства. Например, рекламные бюджеты могут перераспределяться, если продвижение одного продукта становится приоритетнее другого, или перенаправляться на тактические действия. Например, если реклама в поисковике работает лучше, чем в соцсетях.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35" name="Google Shape;235;g2f195cecf5e_0_870"/>
          <p:cNvSpPr txBox="1"/>
          <p:nvPr/>
        </p:nvSpPr>
        <p:spPr>
          <a:xfrm>
            <a:off x="1132550" y="6579125"/>
            <a:ext cx="794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https://practicum.yandex.ru/blog/vsyo-o-marketinge-celi-zadachi-struktura/</a:t>
            </a:r>
            <a:r>
              <a:rPr lang="ru-RU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f195cecf5e_0_886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4100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Стратегический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f195cecf5e_0_886"/>
          <p:cNvSpPr txBox="1"/>
          <p:nvPr/>
        </p:nvSpPr>
        <p:spPr>
          <a:xfrm>
            <a:off x="484750" y="1238350"/>
            <a:ext cx="9723900" cy="52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</a:rPr>
              <a:t>Стратегический маркетинг: анализ и стратегия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</a:rPr>
              <a:t>Оценить рынок: привлекательность, </a:t>
            </a:r>
            <a:r>
              <a:rPr lang="ru-RU" sz="1200">
                <a:solidFill>
                  <a:schemeClr val="lt1"/>
                </a:solidFill>
              </a:rPr>
              <a:t>объем</a:t>
            </a:r>
            <a:r>
              <a:rPr lang="ru-RU" sz="1200">
                <a:solidFill>
                  <a:schemeClr val="lt1"/>
                </a:solidFill>
              </a:rPr>
              <a:t> и структуру. Сравнить с альтернативами: например, выявить особенно перспективный регион страны. Определить возможности и угрозы для бизнеса.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</a:rPr>
              <a:t>Проанализировать особенности использования продукта. Когда и как возникает потребность в товаре, как покупатель его выбирает, как пользуется, какие потребности остаются неудовлетворенными.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</a:rPr>
              <a:t>Сегментировать потребителей. Выявить группы, максимально заинтересованные в товарах компании. Если таких групп несколько — предложить особые модификации товара. Например, косметику для людей с разными типами кожи.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</a:rPr>
              <a:t>Провести анализ конкурентов. Сравнить своё предложение с другими и сделать свой продукт самым выгодным.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</a:rPr>
              <a:t>Поставить определённые цели. И с помощью метрик определить, были ли они достигнуты. Цели выстраиваются в иерархию: есть основные и те, которые помогают достичь основных. Например, сначала нужно выполнить план продаж по регионам, тогда будет выполнен план и по всей стране.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</a:rPr>
              <a:t>Выбрать стратегию. Определить наиболее эффективный путь развития с учётом ресурсов и обстоятельств. Например, если одна компания производит обычную гречневую крупу и продаëт её по минимальной цене, то другая может продавать органическую гречку по более высоким ценам и в меньшем объëме, при этом доход обоих бизнесов может быть одинаковым.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</a:rPr>
              <a:t>Определить позиционирование. Что из себя представляет компания, каково еë место на рынке, какой еë видит потребитель? Имидж компании необходимо обозначить и поддерживать. Например, если производитель дорожной техники заявляет, что у него самые мощные карьерные самосвалы, нужно регулярно отслеживать, чтобы его продукт действительно был таким.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42" name="Google Shape;242;g2f195cecf5e_0_886"/>
          <p:cNvSpPr txBox="1"/>
          <p:nvPr/>
        </p:nvSpPr>
        <p:spPr>
          <a:xfrm>
            <a:off x="1132550" y="6579125"/>
            <a:ext cx="794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https://practicum.yandex.ru/blog/vsyo-o-marketinge-celi-zadachi-struktura/</a:t>
            </a:r>
            <a:r>
              <a:rPr lang="ru-RU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195cecf5e_0_826"/>
          <p:cNvSpPr txBox="1"/>
          <p:nvPr>
            <p:ph type="title"/>
          </p:nvPr>
        </p:nvSpPr>
        <p:spPr>
          <a:xfrm>
            <a:off x="0" y="350132"/>
            <a:ext cx="10693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b="1" i="0" lang="ru-RU" sz="3800" u="non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Алгоритм </a:t>
            </a:r>
            <a:r>
              <a:rPr b="1" i="0" lang="ru-RU" sz="3600" u="non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работы</a:t>
            </a:r>
            <a:r>
              <a:rPr b="1" i="0" lang="ru-RU" sz="3600" u="non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3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 интернет маркетингом</a:t>
            </a:r>
            <a:endParaRPr/>
          </a:p>
        </p:txBody>
      </p:sp>
      <p:sp>
        <p:nvSpPr>
          <p:cNvPr id="248" name="Google Shape;248;g2f195cecf5e_0_826"/>
          <p:cNvSpPr/>
          <p:nvPr/>
        </p:nvSpPr>
        <p:spPr>
          <a:xfrm>
            <a:off x="934375" y="1804099"/>
            <a:ext cx="8575500" cy="50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Проанализировать спрос </a:t>
            </a: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рынке в wordstat.yabdex.ru</a:t>
            </a:r>
            <a:b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Посмотреть сезон и спрос </a:t>
            </a: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 региону в которому будем продавать</a:t>
            </a:r>
            <a:b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Работать только с целевым спросом </a:t>
            </a: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 3000 запросов в месяц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 Посмотреть конкурентов, </a:t>
            </a: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узнать что они продают и как они продают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5. Прописать путь клиента </a:t>
            </a: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своей целевой аудитории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6. Создать минимальную рабочую версию </a:t>
            </a: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своего продукта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7. Продать клиентам </a:t>
            </a: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собрать обратную связь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8. Изучать всю информацию </a:t>
            </a: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 своем продукте от конкурентов, из интернета, из книг и улучшать продукт.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9. </a:t>
            </a:r>
            <a:r>
              <a:rPr b="1" lang="ru-RU" sz="2000">
                <a:solidFill>
                  <a:schemeClr val="lt1"/>
                </a:solidFill>
              </a:rPr>
              <a:t>Постоянно тренироваться в продажах. </a:t>
            </a:r>
            <a:br>
              <a:rPr b="1" lang="ru-RU" sz="2000">
                <a:solidFill>
                  <a:schemeClr val="lt1"/>
                </a:solidFill>
              </a:rPr>
            </a:br>
            <a:r>
              <a:rPr lang="ru-RU" sz="2000">
                <a:solidFill>
                  <a:schemeClr val="lt1"/>
                </a:solidFill>
              </a:rPr>
              <a:t>Обязательно самому продавать периодически (выходить в поля).</a:t>
            </a:r>
            <a:br>
              <a:rPr lang="ru-RU" sz="2000">
                <a:solidFill>
                  <a:schemeClr val="lt1"/>
                </a:solidFill>
              </a:rPr>
            </a:br>
            <a:r>
              <a:rPr lang="ru-RU" sz="2000">
                <a:solidFill>
                  <a:schemeClr val="lt1"/>
                </a:solidFill>
              </a:rPr>
              <a:t>10. Поставить план по лидам, квалификациям и продажам</a:t>
            </a:r>
            <a:br>
              <a:rPr lang="ru-RU" sz="2000">
                <a:solidFill>
                  <a:schemeClr val="lt1"/>
                </a:solidFill>
              </a:rPr>
            </a:br>
            <a:r>
              <a:rPr b="1" lang="ru-RU" sz="2000">
                <a:solidFill>
                  <a:schemeClr val="lt1"/>
                </a:solidFill>
              </a:rPr>
              <a:t>11. Каждую неделю измерять план</a:t>
            </a:r>
            <a:r>
              <a:rPr lang="ru-RU" sz="2000">
                <a:solidFill>
                  <a:schemeClr val="lt1"/>
                </a:solidFill>
              </a:rPr>
              <a:t> - факт по продажам, лидам.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f195cecf5e_0_566"/>
          <p:cNvSpPr txBox="1"/>
          <p:nvPr/>
        </p:nvSpPr>
        <p:spPr>
          <a:xfrm>
            <a:off x="2626550" y="2932300"/>
            <a:ext cx="1986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21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Конкуренты</a:t>
            </a:r>
            <a:endParaRPr b="1" i="0" sz="100" u="none" cap="none" strike="noStrike">
              <a:solidFill>
                <a:schemeClr val="lt1"/>
              </a:solidFill>
            </a:endParaRPr>
          </a:p>
        </p:txBody>
      </p:sp>
      <p:pic>
        <p:nvPicPr>
          <p:cNvPr id="254" name="Google Shape;254;g2f195cecf5e_0_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650" y="1673100"/>
            <a:ext cx="5598828" cy="534457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f195cecf5e_0_566"/>
          <p:cNvSpPr txBox="1"/>
          <p:nvPr/>
        </p:nvSpPr>
        <p:spPr>
          <a:xfrm>
            <a:off x="6141275" y="2964500"/>
            <a:ext cx="1986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Рынок</a:t>
            </a:r>
            <a:endParaRPr b="1" i="0" sz="100" u="none" cap="none" strike="noStrike">
              <a:solidFill>
                <a:schemeClr val="lt1"/>
              </a:solidFill>
            </a:endParaRPr>
          </a:p>
        </p:txBody>
      </p:sp>
      <p:sp>
        <p:nvSpPr>
          <p:cNvPr id="256" name="Google Shape;256;g2f195cecf5e_0_566"/>
          <p:cNvSpPr txBox="1"/>
          <p:nvPr/>
        </p:nvSpPr>
        <p:spPr>
          <a:xfrm>
            <a:off x="4411063" y="5517600"/>
            <a:ext cx="1986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Клиенты</a:t>
            </a:r>
            <a:endParaRPr b="1" i="0" sz="100" u="none" cap="none" strike="noStrike">
              <a:solidFill>
                <a:schemeClr val="lt1"/>
              </a:solidFill>
            </a:endParaRPr>
          </a:p>
        </p:txBody>
      </p:sp>
      <p:sp>
        <p:nvSpPr>
          <p:cNvPr id="257" name="Google Shape;257;g2f195cecf5e_0_566"/>
          <p:cNvSpPr txBox="1"/>
          <p:nvPr>
            <p:ph type="title"/>
          </p:nvPr>
        </p:nvSpPr>
        <p:spPr>
          <a:xfrm>
            <a:off x="12700" y="352425"/>
            <a:ext cx="105702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</a:rPr>
              <a:t>Все ли на месте?</a:t>
            </a:r>
            <a:endParaRPr sz="48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f195cecf5e_0_626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</a:rPr>
              <a:t>Целевая аудитория </a:t>
            </a:r>
            <a:endParaRPr b="1" i="0" sz="1800" u="none" cap="none" strike="noStrike">
              <a:solidFill>
                <a:srgbClr val="00FFFF"/>
              </a:solidFill>
            </a:endParaRPr>
          </a:p>
        </p:txBody>
      </p:sp>
      <p:sp>
        <p:nvSpPr>
          <p:cNvPr id="263" name="Google Shape;263;g2f195cecf5e_0_626"/>
          <p:cNvSpPr txBox="1"/>
          <p:nvPr/>
        </p:nvSpPr>
        <p:spPr>
          <a:xfrm>
            <a:off x="1518962" y="1768267"/>
            <a:ext cx="8677200" cy="43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что смотреть:</a:t>
            </a:r>
            <a:b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Возраст (п</a:t>
            </a:r>
            <a:r>
              <a:rPr lang="ru-RU" sz="2500">
                <a:solidFill>
                  <a:schemeClr val="lt1"/>
                </a:solidFill>
              </a:rPr>
              <a:t>околение</a:t>
            </a: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Пол (</a:t>
            </a:r>
            <a:r>
              <a:rPr lang="ru-RU" sz="2500">
                <a:solidFill>
                  <a:schemeClr val="lt1"/>
                </a:solidFill>
              </a:rPr>
              <a:t>США 54 оттенка гендера</a:t>
            </a: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Язык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 Регион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5. Доход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6. Ценности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7. Хобби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8. Конфессия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Искать нужно то, что всех объединяет</a:t>
            </a:r>
            <a:endParaRPr b="0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f195cecf5e_0_647"/>
          <p:cNvSpPr txBox="1"/>
          <p:nvPr/>
        </p:nvSpPr>
        <p:spPr>
          <a:xfrm>
            <a:off x="1084192" y="93369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ТОП страны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 миллионерами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g2f195cecf5e_0_6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1697" y="891780"/>
            <a:ext cx="7578555" cy="422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f195cecf5e_0_6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1697" y="6157764"/>
            <a:ext cx="7578556" cy="29674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f195cecf5e_0_647"/>
          <p:cNvSpPr txBox="1"/>
          <p:nvPr/>
        </p:nvSpPr>
        <p:spPr>
          <a:xfrm>
            <a:off x="1526052" y="6527783"/>
            <a:ext cx="82497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sng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https://translated.turbopages.org/proxy_u/en-ru.ru.06e55da4-663f7fa6-ab1dfe86-74722d776562/https/en.wikipedia.org/wiki/List_of_countries_by_number_of_millionaires</a:t>
            </a: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195cecf5e_0_654"/>
          <p:cNvSpPr txBox="1"/>
          <p:nvPr/>
        </p:nvSpPr>
        <p:spPr>
          <a:xfrm>
            <a:off x="363626" y="205400"/>
            <a:ext cx="100611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10 самых</a:t>
            </a:r>
            <a:r>
              <a:rPr b="1" i="0" lang="ru-RU" sz="4100" u="none" cap="none" strike="noStrik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популярных языков мира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2f195cecf5e_0_6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8605" y="1227906"/>
            <a:ext cx="5079365" cy="4845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195cecf5e_0_675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B2C vs B2B</a:t>
            </a:r>
            <a:endParaRPr/>
          </a:p>
        </p:txBody>
      </p:sp>
      <p:sp>
        <p:nvSpPr>
          <p:cNvPr id="283" name="Google Shape;283;g2f195cecf5e_0_675"/>
          <p:cNvSpPr txBox="1"/>
          <p:nvPr/>
        </p:nvSpPr>
        <p:spPr>
          <a:xfrm>
            <a:off x="772915" y="2139037"/>
            <a:ext cx="9423000" cy="4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Преимущество B2B: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-В бизнеса выше чеки чем при продажи физическим лицам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-Долгосрочное сотрудничество. Сделки по B2B высокорисковые, поэтому представителям бизнеса выгоднее работать с одним поставщиком услуг.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-Широкий выбор бизнес моделей. Можно продавать единоразово дорого или с дёшево но с рекуретными (повторяемыми) платежами</a:t>
            </a:r>
            <a:br>
              <a:rPr b="1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Преимущество B2C: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-Легко развивать онлайн-продажи. В B2C самая высокая доля онлайн-покупок по сравнению с другими моделями.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-Можно управлять продажами через эмоции. По данным Papercontent, 71% клиентов порекомендуют компанию, если она вызвала у них положительные эмоции.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f195cecf5e_0_680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Услуги vs Товар</a:t>
            </a:r>
            <a:endParaRPr/>
          </a:p>
        </p:txBody>
      </p:sp>
      <p:sp>
        <p:nvSpPr>
          <p:cNvPr id="289" name="Google Shape;289;g2f195cecf5e_0_680"/>
          <p:cNvSpPr txBox="1"/>
          <p:nvPr/>
        </p:nvSpPr>
        <p:spPr>
          <a:xfrm>
            <a:off x="1116750" y="1896745"/>
            <a:ext cx="84012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Преимущество Услуг: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-Услуги не портятся как товар и не требуют место для хранения и перемещения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-Предоставляются по мере необходимости.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-Сейчас  входной порог достаточно низкий, особенно в образовании</a:t>
            </a:r>
            <a:br>
              <a:rPr b="1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Преимущество Товаров: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-Товар легче продавать, если есть спрос 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-Реализация товара меньше зависит от человеческого фактора по сравнению с услугами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f195cecf5e_0_685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Спрос в wordstat.yandex.ru</a:t>
            </a:r>
            <a:endParaRPr/>
          </a:p>
        </p:txBody>
      </p:sp>
      <p:pic>
        <p:nvPicPr>
          <p:cNvPr id="295" name="Google Shape;295;g2f195cecf5e_0_6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3520" y="2006504"/>
            <a:ext cx="6086366" cy="3181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2024\Август 2024\3 - 13\3\Новая папка\photo_2024-07-29_22-46-39.jpg" id="115" name="Google Shape;1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575"/>
            <a:ext cx="10693400" cy="802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f195cecf5e_0_690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Пример</a:t>
            </a:r>
            <a:endParaRPr/>
          </a:p>
        </p:txBody>
      </p:sp>
      <p:pic>
        <p:nvPicPr>
          <p:cNvPr id="301" name="Google Shape;301;g2f195cecf5e_0_6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0440" y="4130294"/>
            <a:ext cx="7770830" cy="20834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2" name="Google Shape;302;g2f195cecf5e_0_690"/>
          <p:cNvGraphicFramePr/>
          <p:nvPr/>
        </p:nvGraphicFramePr>
        <p:xfrm>
          <a:off x="387145" y="17972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{E3AB030C-2565-4F4D-BB9E-079914936F4F}</a:tableStyleId>
              </a:tblPr>
              <a:tblGrid>
                <a:gridCol w="1113900"/>
                <a:gridCol w="1113900"/>
                <a:gridCol w="1125025"/>
              </a:tblGrid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январь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20 222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0,00016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февраль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21 108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0,00018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март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24 301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0,00019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апрель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21 689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0,00018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май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21 134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0,00018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июнь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19 429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0,00019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июль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17 209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0,00017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август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18 000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0,00018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сентябрь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19 062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0,00017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октябрь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23 108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0,00019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ноябрь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22 224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0,00019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декабрь 2023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18 901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lt1"/>
                          </a:solidFill>
                        </a:rPr>
                        <a:t>0,00015</a:t>
                      </a:r>
                      <a:endParaRPr sz="13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7600" marB="47600" marR="37850" marL="378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f195cecf5e_0_696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Лидеры по</a:t>
            </a:r>
            <a:r>
              <a:rPr b="1" i="0" lang="ru-RU" sz="4100" u="none" cap="none" strike="noStrik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41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продажам на WB</a:t>
            </a:r>
            <a:endParaRPr sz="1800"/>
          </a:p>
        </p:txBody>
      </p:sp>
      <p:pic>
        <p:nvPicPr>
          <p:cNvPr id="308" name="Google Shape;308;g2f195cecf5e_0_6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5446" y="1290985"/>
            <a:ext cx="8331620" cy="4621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195cecf5e_0_701"/>
          <p:cNvSpPr txBox="1"/>
          <p:nvPr/>
        </p:nvSpPr>
        <p:spPr>
          <a:xfrm>
            <a:off x="0" y="205411"/>
            <a:ext cx="10693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0" i="0" lang="ru-RU" sz="2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Россия занимает 14 место по величине рынка электронной коммерции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2f195cecf5e_0_7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1473"/>
            <a:ext cx="10693398" cy="411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195cecf5e_0_706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Рынок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Commerce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2f195cecf5e_0_706"/>
          <p:cNvSpPr txBox="1"/>
          <p:nvPr/>
        </p:nvSpPr>
        <p:spPr>
          <a:xfrm>
            <a:off x="894274" y="1427656"/>
            <a:ext cx="8904900" cy="43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 данным ecommerceDB, Россия занимает 14 место по величине рынка электронной коммерции. Прогнозируемый доход в 2023 году составит 42 460 миллионов долларов. При этом ожидается снижение среднего чека на 20%, хотя прогноз количества выполненных заказов составит 4,6 миллионов.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Рынок eCommerce в 2023 году составит 7,4 триллионов рублей, </a:t>
            </a:r>
            <a:b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 количество заказов 4,6 миллионов</a:t>
            </a:r>
            <a:b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Самое большое число потребителей наблюдается в сегментах: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электроника – 53 миллиона покупателей;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мода – 50 миллионов покупателей;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игрушки, хобби – 41 миллион покупателей;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красота, здоровье – 33 миллиона покупателей.</a:t>
            </a: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f195cecf5e_0_711"/>
          <p:cNvSpPr txBox="1"/>
          <p:nvPr/>
        </p:nvSpPr>
        <p:spPr>
          <a:xfrm>
            <a:off x="2626550" y="2932300"/>
            <a:ext cx="1986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21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Конкуренты</a:t>
            </a:r>
            <a:endParaRPr b="1" i="0" sz="100" u="none" cap="none" strike="noStrike">
              <a:solidFill>
                <a:schemeClr val="lt1"/>
              </a:solidFill>
            </a:endParaRPr>
          </a:p>
        </p:txBody>
      </p:sp>
      <p:pic>
        <p:nvPicPr>
          <p:cNvPr id="326" name="Google Shape;326;g2f195cecf5e_0_7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650" y="1673100"/>
            <a:ext cx="5598828" cy="534457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f195cecf5e_0_711"/>
          <p:cNvSpPr txBox="1"/>
          <p:nvPr/>
        </p:nvSpPr>
        <p:spPr>
          <a:xfrm>
            <a:off x="6141275" y="2964500"/>
            <a:ext cx="1986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Рынок</a:t>
            </a:r>
            <a:endParaRPr b="1" i="0" sz="100" u="none" cap="none" strike="noStrike">
              <a:solidFill>
                <a:schemeClr val="lt1"/>
              </a:solidFill>
            </a:endParaRPr>
          </a:p>
        </p:txBody>
      </p:sp>
      <p:sp>
        <p:nvSpPr>
          <p:cNvPr id="328" name="Google Shape;328;g2f195cecf5e_0_711"/>
          <p:cNvSpPr txBox="1"/>
          <p:nvPr/>
        </p:nvSpPr>
        <p:spPr>
          <a:xfrm>
            <a:off x="4411063" y="5517600"/>
            <a:ext cx="1986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Клиенты</a:t>
            </a:r>
            <a:endParaRPr b="1" i="0" sz="100" u="none" cap="none" strike="noStrike">
              <a:solidFill>
                <a:schemeClr val="lt1"/>
              </a:solidFill>
            </a:endParaRPr>
          </a:p>
        </p:txBody>
      </p:sp>
      <p:sp>
        <p:nvSpPr>
          <p:cNvPr id="329" name="Google Shape;329;g2f195cecf5e_0_711"/>
          <p:cNvSpPr txBox="1"/>
          <p:nvPr>
            <p:ph type="title"/>
          </p:nvPr>
        </p:nvSpPr>
        <p:spPr>
          <a:xfrm>
            <a:off x="12700" y="352425"/>
            <a:ext cx="105702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</a:rPr>
              <a:t>Как решать ребус будем?)</a:t>
            </a:r>
            <a:endParaRPr sz="48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f195cecf5e_0_104"/>
          <p:cNvSpPr txBox="1"/>
          <p:nvPr>
            <p:ph type="title"/>
          </p:nvPr>
        </p:nvSpPr>
        <p:spPr>
          <a:xfrm>
            <a:off x="12700" y="428625"/>
            <a:ext cx="89154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26187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Уровни решений</a:t>
            </a:r>
            <a:endParaRPr/>
          </a:p>
        </p:txBody>
      </p:sp>
      <p:sp>
        <p:nvSpPr>
          <p:cNvPr id="335" name="Google Shape;335;g2f195cecf5e_0_104"/>
          <p:cNvSpPr txBox="1"/>
          <p:nvPr/>
        </p:nvSpPr>
        <p:spPr>
          <a:xfrm>
            <a:off x="1079500" y="2917619"/>
            <a:ext cx="8763000" cy="16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Первый уровень: Мотивация</a:t>
            </a:r>
            <a:b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Второй уровень: Инструменты </a:t>
            </a:r>
            <a:b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Третий уровень: Мышление</a:t>
            </a:r>
            <a:endParaRPr b="1" i="0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f195cecf5e_0_109"/>
          <p:cNvSpPr txBox="1"/>
          <p:nvPr>
            <p:ph type="title"/>
          </p:nvPr>
        </p:nvSpPr>
        <p:spPr>
          <a:xfrm>
            <a:off x="12700" y="428625"/>
            <a:ext cx="89154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26187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Бонусы за решения</a:t>
            </a:r>
            <a:endParaRPr/>
          </a:p>
        </p:txBody>
      </p:sp>
      <p:sp>
        <p:nvSpPr>
          <p:cNvPr id="341" name="Google Shape;341;g2f195cecf5e_0_109"/>
          <p:cNvSpPr txBox="1"/>
          <p:nvPr/>
        </p:nvSpPr>
        <p:spPr>
          <a:xfrm>
            <a:off x="699650" y="2389725"/>
            <a:ext cx="9156600" cy="27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Способен ли разобраться в Х</a:t>
            </a: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br>
              <a:rPr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Что </a:t>
            </a: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делать то в Х?</a:t>
            </a: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как?</a:t>
            </a:r>
            <a:br>
              <a:rPr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Как </a:t>
            </a: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мыслю я</a:t>
            </a: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И как надо мыслить, чтобы </a:t>
            </a: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Х </a:t>
            </a:r>
            <a:r>
              <a:rPr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приносило мне заявки, клиентов, оборот и прибыль</a:t>
            </a:r>
            <a:endParaRPr i="0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f195cecf5e_0_403"/>
          <p:cNvSpPr txBox="1"/>
          <p:nvPr>
            <p:ph type="title"/>
          </p:nvPr>
        </p:nvSpPr>
        <p:spPr>
          <a:xfrm>
            <a:off x="12700" y="428625"/>
            <a:ext cx="10761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Уровни решений маркетинга</a:t>
            </a:r>
            <a:endParaRPr/>
          </a:p>
        </p:txBody>
      </p:sp>
      <p:sp>
        <p:nvSpPr>
          <p:cNvPr id="347" name="Google Shape;347;g2f195cecf5e_0_403"/>
          <p:cNvSpPr txBox="1"/>
          <p:nvPr/>
        </p:nvSpPr>
        <p:spPr>
          <a:xfrm>
            <a:off x="643250" y="2917625"/>
            <a:ext cx="9599100" cy="16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Первый уровень: </a:t>
            </a: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Мотивация = 1 балл</a:t>
            </a:r>
            <a:b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Второй уровень: Инструменты =</a:t>
            </a: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10 баллов</a:t>
            </a:r>
            <a:b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Третий уровень: Мышление = 100 </a:t>
            </a:r>
            <a:r>
              <a:rPr b="1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баллов</a:t>
            </a:r>
            <a:endParaRPr b="1" i="0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f195cecf5e_0_464"/>
          <p:cNvSpPr txBox="1"/>
          <p:nvPr/>
        </p:nvSpPr>
        <p:spPr>
          <a:xfrm>
            <a:off x="378201" y="158800"/>
            <a:ext cx="9840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Показатели интернет</a:t>
            </a:r>
            <a:r>
              <a:rPr b="1" i="0" lang="ru-RU" sz="4100" u="none" cap="none" strike="noStrik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2f195cecf5e_0_464"/>
          <p:cNvSpPr txBox="1"/>
          <p:nvPr/>
        </p:nvSpPr>
        <p:spPr>
          <a:xfrm>
            <a:off x="1405026" y="1950075"/>
            <a:ext cx="7541400" cy="3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Какие есть показатели?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Romi (Return on Marketing Investment) - Коэффициент возврата маркетинговых инвестиций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 (Лид) - это действие потенциального клиента. Например: оставил  контакт на замер или  консультацию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CPC - это стоимость клика, цена за клик. Реклама с оплатой за клики по объявлению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CPA - это стоимость действия, реклама с оплатой за полезное действие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CPO - это стоимость конверсии/заказа, в отличие от CPA, считается только покупка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ROI - это возврат инвестиций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CR, CLP - это конверсия в обращение из посадочной страницы в %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CTR - это кликабельность, конверсия кликов к числу показов объявления в %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LTV - это жизненный цикл клиента. LTV = (средняя стоимость продажи) х (среднее число продаж в месяц) х (среднее время удержания клиента в месяцах)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f195cecf5e_0_419"/>
          <p:cNvSpPr txBox="1"/>
          <p:nvPr>
            <p:ph type="title"/>
          </p:nvPr>
        </p:nvSpPr>
        <p:spPr>
          <a:xfrm>
            <a:off x="12700" y="428625"/>
            <a:ext cx="10761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Решение</a:t>
            </a:r>
            <a:endParaRPr/>
          </a:p>
        </p:txBody>
      </p:sp>
      <p:pic>
        <p:nvPicPr>
          <p:cNvPr id="359" name="Google Shape;359;g2f195cecf5e_0_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350" y="1293550"/>
            <a:ext cx="6477000" cy="57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2f195cecf5e_0_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3402" cy="802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195cecf5e_0_587"/>
          <p:cNvSpPr txBox="1"/>
          <p:nvPr/>
        </p:nvSpPr>
        <p:spPr>
          <a:xfrm>
            <a:off x="0" y="3123177"/>
            <a:ext cx="10693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4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Какие показатели главные?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f195cecf5e_0_575"/>
          <p:cNvSpPr txBox="1"/>
          <p:nvPr/>
        </p:nvSpPr>
        <p:spPr>
          <a:xfrm>
            <a:off x="378201" y="158800"/>
            <a:ext cx="9840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4100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Главные показатели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2f195cecf5e_0_575"/>
          <p:cNvSpPr txBox="1"/>
          <p:nvPr/>
        </p:nvSpPr>
        <p:spPr>
          <a:xfrm>
            <a:off x="540550" y="2140575"/>
            <a:ext cx="9840900" cy="24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Romi = (Доход - Расход / Расход)  х 100%</a:t>
            </a:r>
            <a:b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ROMI = (50 000 ₽ — 20 000 ₽) ÷ 20 000 ₽ × 100% = 150%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CPA = Стоимость рекламы / Количество целевых действий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50 000 / 2 500 = 20 рублей</a:t>
            </a:r>
            <a:b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CPO = Затраты на рекламу/Количество оформленных заказов</a:t>
            </a:r>
            <a:b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50 000 / 200 = 2 500  рублей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2f195cecf5e_0_575"/>
          <p:cNvSpPr txBox="1"/>
          <p:nvPr/>
        </p:nvSpPr>
        <p:spPr>
          <a:xfrm>
            <a:off x="1752700" y="5754275"/>
            <a:ext cx="7276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CPA - это стоимость действия, реклама с оплатой за полезное действие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CPO - это стоимость конверсии/заказа, в отличие от CPA, считается только покупка</a:t>
            </a:r>
            <a:br>
              <a:rPr lang="ru-RU">
                <a:solidFill>
                  <a:schemeClr val="lt1"/>
                </a:solidFill>
              </a:rPr>
            </a:br>
            <a:r>
              <a:rPr b="1" lang="ru-RU">
                <a:solidFill>
                  <a:schemeClr val="lt1"/>
                </a:solidFill>
              </a:rPr>
              <a:t>Romi  -  Коэффициент возврата маркетинговых инвестиций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f195cecf5e_0_603"/>
          <p:cNvSpPr txBox="1"/>
          <p:nvPr/>
        </p:nvSpPr>
        <p:spPr>
          <a:xfrm>
            <a:off x="0" y="3123177"/>
            <a:ext cx="10693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lang="ru-RU" sz="4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Какие инструменты продвижения?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f195cecf5e_0_616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</a:rPr>
              <a:t>Трафик</a:t>
            </a:r>
            <a:endParaRPr b="1" i="0" sz="1800" u="none" cap="none" strike="noStrike">
              <a:solidFill>
                <a:srgbClr val="00FFFF"/>
              </a:solidFill>
            </a:endParaRPr>
          </a:p>
        </p:txBody>
      </p:sp>
      <p:sp>
        <p:nvSpPr>
          <p:cNvPr id="382" name="Google Shape;382;g2f195cecf5e_0_616"/>
          <p:cNvSpPr txBox="1"/>
          <p:nvPr/>
        </p:nvSpPr>
        <p:spPr>
          <a:xfrm>
            <a:off x="1602133" y="1430854"/>
            <a:ext cx="7388100" cy="51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spAutoFit/>
          </a:bodyPr>
          <a:lstStyle/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Яндекс Директ https://www.youtube.com/watch?v=ic28QDAaozA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SEO https://youtu.be/eYf_egNhs7M?si=Eo0EswrYS3CVZkPb  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Авито https://youtu.be/1-S-X8EG55U </a:t>
            </a:r>
            <a:b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Таргет вконтакте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SERM (Яндекс, 2 gis, Авито и др. отзовики) 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Телеграм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Закупка у блогеров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Короткие видео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Длинные видео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Сторис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DMP ONE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Реферальная программа внутри AMO CRM или Sdelka.biz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Salebot Pro или Salebot в AMO https://cases.salebot.pro/ 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Таргет mail</a:t>
            </a:r>
            <a:endParaRPr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f195cecf5e_0_621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Конверторы</a:t>
            </a:r>
            <a:endParaRPr b="0" i="0" sz="18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f195cecf5e_0_621"/>
          <p:cNvSpPr txBox="1"/>
          <p:nvPr/>
        </p:nvSpPr>
        <p:spPr>
          <a:xfrm>
            <a:off x="1488907" y="1993418"/>
            <a:ext cx="53466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spAutoFit/>
          </a:bodyPr>
          <a:lstStyle/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Группы ВК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Telegram каналы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Многостраничный сайт для SEO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Landing Page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Сайт QUIZ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Боты в telegram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КП</a:t>
            </a:r>
            <a:endParaRPr sz="1800"/>
          </a:p>
          <a:p>
            <a:pPr indent="-40640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 КИТ</a:t>
            </a:r>
            <a:endParaRPr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f195cecf5e_0_266"/>
          <p:cNvSpPr txBox="1"/>
          <p:nvPr/>
        </p:nvSpPr>
        <p:spPr>
          <a:xfrm>
            <a:off x="0" y="3123177"/>
            <a:ext cx="10693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Конкуренты</a:t>
            </a:r>
            <a:endParaRPr b="0" i="0" sz="18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f195cecf5e_0_270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Конкуренты</a:t>
            </a:r>
            <a:endParaRPr b="0" i="0" sz="18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2f195cecf5e_0_270"/>
          <p:cNvSpPr txBox="1"/>
          <p:nvPr/>
        </p:nvSpPr>
        <p:spPr>
          <a:xfrm>
            <a:off x="800075" y="2530397"/>
            <a:ext cx="9484200" cy="23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spAutoFit/>
          </a:bodyPr>
          <a:lstStyle/>
          <a:p>
            <a:pPr indent="0" lvl="0" marL="584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Кто Ваши конкуренты? </a:t>
            </a:r>
            <a:r>
              <a:rPr lang="ru-RU" sz="2500">
                <a:solidFill>
                  <a:schemeClr val="lt1"/>
                </a:solidFill>
              </a:rPr>
              <a:t>П и НП</a:t>
            </a:r>
            <a:br>
              <a:rPr lang="ru-RU" sz="2500">
                <a:solidFill>
                  <a:schemeClr val="lt1"/>
                </a:solidFill>
              </a:rPr>
            </a:b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Что Вы можете узнать от конкурентов?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f195cecf5e_0_597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Анализ конкурентов</a:t>
            </a:r>
            <a:endParaRPr b="0" i="0" sz="18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2f195cecf5e_0_597"/>
          <p:cNvSpPr txBox="1"/>
          <p:nvPr/>
        </p:nvSpPr>
        <p:spPr>
          <a:xfrm>
            <a:off x="1100740" y="1759997"/>
            <a:ext cx="7068000" cy="17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Где искать конкурентов: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-Группы ВК по запросам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-Поиск telegram каналов по запросам в tg stat 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-Поиск в Яндекс по запросам в Директе и SEO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-Similarweb.com</a:t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2f195cecf5e_0_597"/>
          <p:cNvSpPr txBox="1"/>
          <p:nvPr/>
        </p:nvSpPr>
        <p:spPr>
          <a:xfrm>
            <a:off x="1071474" y="3998709"/>
            <a:ext cx="8805000" cy="25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Как </a:t>
            </a:r>
            <a:r>
              <a:rPr b="1" i="0" lang="ru-RU" sz="1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анализировать: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-PR-CY.RU - анализ посещаемости</a:t>
            </a:r>
            <a:endParaRPr b="0" i="0" sz="19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-Spywords.ru - анализ контекстной реклмы и SEO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-Pagespeed.web.dev - адаптивность сайта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-Tools.pingdom.com - скорость загрузки сайта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-Shikari.do/monitoring-upominanij - сервис по упоминаний в СМИ</a:t>
            </a:r>
            <a:endParaRPr b="0" i="0" sz="19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-Adspoiler.com аналитика групп вконтакте</a:t>
            </a:r>
            <a:endParaRPr b="0" i="0" sz="19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f195cecf5e_0_275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Конкуренты </a:t>
            </a:r>
            <a:endParaRPr b="0" i="0" sz="18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2f195cecf5e_0_2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29624"/>
            <a:ext cx="10693403" cy="3776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f195cecf5e_0_280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Выводы по конкуренты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g2f195cecf5e_0_2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192" y="1164533"/>
            <a:ext cx="8827524" cy="4965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>
            <p:ph type="title"/>
          </p:nvPr>
        </p:nvSpPr>
        <p:spPr>
          <a:xfrm>
            <a:off x="1155700" y="591537"/>
            <a:ext cx="8578765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3591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Причины слушать и внедрять</a:t>
            </a:r>
            <a:endParaRPr/>
          </a:p>
        </p:txBody>
      </p:sp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900" y="2209676"/>
            <a:ext cx="4318550" cy="36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/>
          <p:nvPr/>
        </p:nvSpPr>
        <p:spPr>
          <a:xfrm>
            <a:off x="5597049" y="3400425"/>
            <a:ext cx="4550251" cy="4677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b="1" lang="ru-RU" sz="1600">
                <a:highlight>
                  <a:srgbClr val="FFFF00"/>
                </a:highlight>
              </a:rPr>
              <a:t>606 Т.Р.  ПРИБЫЛИ, 20+ ЗАЯВОК </a:t>
            </a:r>
            <a:endParaRPr sz="1600"/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874" y="3769212"/>
            <a:ext cx="31051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8774" y="2767600"/>
            <a:ext cx="36385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/>
        </p:nvSpPr>
        <p:spPr>
          <a:xfrm>
            <a:off x="5575300" y="2333625"/>
            <a:ext cx="3838200" cy="4677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b="1" lang="ru-RU" sz="1600">
                <a:highlight>
                  <a:srgbClr val="FFFF00"/>
                </a:highlight>
              </a:rPr>
              <a:t>296 Т.Р.  ПРИБЫЛИ, 50+ ЗАЯВОК </a:t>
            </a:r>
            <a:endParaRPr sz="1600"/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20498" y="4803625"/>
            <a:ext cx="3436201" cy="8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>
            <a:off x="5575300" y="4456635"/>
            <a:ext cx="4169251" cy="4677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b="1" lang="ru-RU" sz="1600">
                <a:highlight>
                  <a:srgbClr val="FFFF00"/>
                </a:highlight>
              </a:rPr>
              <a:t>540 Т.Р.  ПРИБЫЛИ, 100+ ЗАЯВОК </a:t>
            </a:r>
            <a:endParaRPr sz="16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f195cecf5e_0_285"/>
          <p:cNvSpPr txBox="1"/>
          <p:nvPr/>
        </p:nvSpPr>
        <p:spPr>
          <a:xfrm>
            <a:off x="1084192" y="205411"/>
            <a:ext cx="911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SEO Яндекс ИКС 490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2f195cecf5e_0_2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515" y="1143397"/>
            <a:ext cx="8541914" cy="4804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f195cecf5e_0_290"/>
          <p:cNvSpPr txBox="1"/>
          <p:nvPr/>
        </p:nvSpPr>
        <p:spPr>
          <a:xfrm>
            <a:off x="1084192" y="-18674"/>
            <a:ext cx="91119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Стильный дизайн конкурента</a:t>
            </a:r>
            <a:b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9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Barssport</a:t>
            </a:r>
            <a:r>
              <a:rPr b="0" i="0" lang="ru-RU" sz="1900" u="none" cap="none" strike="noStrike">
                <a:solidFill>
                  <a:schemeClr val="lt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ru-RU" sz="1900" u="sng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https://barssport-factory.ru/</a:t>
            </a:r>
            <a:endParaRPr b="1" i="0" sz="41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g2f195cecf5e_0_2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8509" y="1339949"/>
            <a:ext cx="8389511" cy="4860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f195cecf5e_0_295"/>
          <p:cNvSpPr txBox="1"/>
          <p:nvPr/>
        </p:nvSpPr>
        <p:spPr>
          <a:xfrm>
            <a:off x="1084192" y="-18674"/>
            <a:ext cx="91119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Пост 30 к просмотр</a:t>
            </a:r>
            <a:r>
              <a:rPr b="1" lang="ru-RU" sz="3600">
                <a:solidFill>
                  <a:schemeClr val="lt1"/>
                </a:solidFill>
              </a:rPr>
              <a:t>ов</a:t>
            </a:r>
            <a:r>
              <a:rPr b="1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484 лайк</a:t>
            </a:r>
            <a:r>
              <a:rPr b="1" lang="ru-RU" sz="3600">
                <a:solidFill>
                  <a:schemeClr val="lt1"/>
                </a:solidFill>
              </a:rPr>
              <a:t>а</a:t>
            </a:r>
            <a:r>
              <a:rPr b="1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b="1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234 комментария и 181 репост</a:t>
            </a:r>
            <a:endParaRPr b="1" i="0" sz="36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g2f195cecf5e_0_2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821" y="1536868"/>
            <a:ext cx="3494649" cy="46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f195cecf5e_0_295"/>
          <p:cNvSpPr txBox="1"/>
          <p:nvPr/>
        </p:nvSpPr>
        <p:spPr>
          <a:xfrm>
            <a:off x="5065449" y="2007607"/>
            <a:ext cx="5130600" cy="4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Друзья! С радостью сообщаем о старте нашего конкурса. Это отличный способ выразить благодарность нашему замечательному сообществу и подарить вам что-то действительно интересное.</a:t>
            </a:r>
            <a:b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13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Призы: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Сумки для обуви (10 шт.) - https://vk.cc/criXJW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Как участвовать?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Подпишитесь на нашу группу.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Подпишитесь на рассылку: https://vk.com/app5898182_-124770107#s=2719105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Ваше участие и активность очень ценны для нас. Результаты конкурса объявим 10 апреля.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нетерпением ждем, чтобы вручить призы нашим замечательным участникам.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Расскажите о конкурсе своим друзьям и знакомым. Больше участников — больше радости!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Благодарим за вашу поддержку и желаем удачи!</a:t>
            </a:r>
            <a:endParaRPr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f195cecf5e_0_312"/>
          <p:cNvSpPr txBox="1"/>
          <p:nvPr/>
        </p:nvSpPr>
        <p:spPr>
          <a:xfrm>
            <a:off x="0" y="3123177"/>
            <a:ext cx="10693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Аналитика рекламы</a:t>
            </a:r>
            <a:endParaRPr b="0" i="0" sz="18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f195cecf5e_0_317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Какой оффер выбрать?</a:t>
            </a:r>
            <a:endParaRPr b="0" i="0" sz="18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2f195cecf5e_0_317"/>
          <p:cNvSpPr txBox="1"/>
          <p:nvPr/>
        </p:nvSpPr>
        <p:spPr>
          <a:xfrm>
            <a:off x="881352" y="2184382"/>
            <a:ext cx="9464400" cy="27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spAutoFit/>
          </a:bodyPr>
          <a:lstStyle/>
          <a:p>
            <a:pPr indent="-45085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AutoNum type="arabicPeriod"/>
            </a:pP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Создать сайт QUIZ и АБ тестирование на сайте 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(например flexbe.ru)</a:t>
            </a:r>
            <a:endParaRPr sz="1800"/>
          </a:p>
          <a:p>
            <a:pPr indent="-45085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AutoNum type="arabicPeriod"/>
            </a:pP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Запустить рекламу</a:t>
            </a:r>
            <a:endParaRPr sz="1800"/>
          </a:p>
          <a:p>
            <a:pPr indent="-45085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AutoNum type="arabicPeriod"/>
            </a:pP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Посчитать аналитику в сервисе 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neiros.ru/tools/statistical-significance </a:t>
            </a:r>
            <a:endParaRPr b="0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085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AutoNum type="arabicPeriod"/>
            </a:pP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Оставить 1 версию сайта </a:t>
            </a:r>
            <a:endParaRPr b="0" i="0" sz="2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f195cecf5e_0_322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АБ Тест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Форма на заказ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2f195cecf5e_0_322"/>
          <p:cNvSpPr txBox="1"/>
          <p:nvPr/>
        </p:nvSpPr>
        <p:spPr>
          <a:xfrm>
            <a:off x="859440" y="1598734"/>
            <a:ext cx="35082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Вариант А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5" name="Google Shape;455;g2f195cecf5e_0_3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2219" y="2549402"/>
            <a:ext cx="5109740" cy="221804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2f195cecf5e_0_322"/>
          <p:cNvSpPr txBox="1"/>
          <p:nvPr/>
        </p:nvSpPr>
        <p:spPr>
          <a:xfrm>
            <a:off x="6222906" y="1598734"/>
            <a:ext cx="35082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Варианта Б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7" name="Google Shape;457;g2f195cecf5e_0_3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223" y="2524185"/>
            <a:ext cx="5065769" cy="2151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f195cecf5e_0_330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АБ Тест</a:t>
            </a:r>
            <a:r>
              <a:rPr b="1" i="0" lang="ru-RU" sz="4100" u="none" cap="none" strike="noStrik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Форма на заказ</a:t>
            </a:r>
            <a:endParaRPr b="1" i="0" sz="4100" u="none" cap="none" strike="noStrike">
              <a:solidFill>
                <a:srgbClr val="D51EC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3" name="Google Shape;463;g2f195cecf5e_0_3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03817"/>
            <a:ext cx="10693399" cy="5334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f195cecf5e_0_335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АБ Тест</a:t>
            </a:r>
            <a:r>
              <a:rPr b="1" i="0" lang="ru-RU" sz="4100" u="none" cap="none" strike="noStrik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Курсы маникюра</a:t>
            </a:r>
            <a:endParaRPr b="1" i="0" sz="4100" u="none" cap="none" strike="noStrike">
              <a:solidFill>
                <a:srgbClr val="D51EC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9" name="Google Shape;469;g2f195cecf5e_0_335"/>
          <p:cNvSpPr txBox="1"/>
          <p:nvPr/>
        </p:nvSpPr>
        <p:spPr>
          <a:xfrm>
            <a:off x="859440" y="1598734"/>
            <a:ext cx="35082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Варианта А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0" name="Google Shape;470;g2f195cecf5e_0_335"/>
          <p:cNvSpPr txBox="1"/>
          <p:nvPr/>
        </p:nvSpPr>
        <p:spPr>
          <a:xfrm>
            <a:off x="6222906" y="1598734"/>
            <a:ext cx="35082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75" lIns="116075" spcFirstLastPara="1" rIns="116075" wrap="square" tIns="1160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Варианта Б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1" name="Google Shape;471;g2f195cecf5e_0_3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83036"/>
            <a:ext cx="5447680" cy="332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f195cecf5e_0_3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4268" y="2524185"/>
            <a:ext cx="5447681" cy="3951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f195cecf5e_0_343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АБ Тест</a:t>
            </a:r>
            <a:r>
              <a:rPr b="1" i="0" lang="ru-RU" sz="4100" u="none" cap="none" strike="noStrike">
                <a:solidFill>
                  <a:srgbClr val="D51EC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Курсы маникюра</a:t>
            </a:r>
            <a:endParaRPr b="1" i="0" sz="4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g2f195cecf5e_0_3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2267" y="1227906"/>
            <a:ext cx="8128879" cy="4860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f195cecf5e_0_358"/>
          <p:cNvSpPr txBox="1"/>
          <p:nvPr/>
        </p:nvSpPr>
        <p:spPr>
          <a:xfrm>
            <a:off x="1271697" y="205411"/>
            <a:ext cx="8149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75" lIns="116075" spcFirstLastPara="1" rIns="116075" wrap="square" tIns="116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1EC4"/>
              </a:buClr>
              <a:buSzPts val="4100"/>
              <a:buFont typeface="Tahoma"/>
              <a:buNone/>
            </a:pPr>
            <a:r>
              <a:rPr b="1" i="0" lang="ru-RU" sz="4100" u="none" cap="none" strike="noStrike">
                <a:solidFill>
                  <a:srgbClr val="00FFFF"/>
                </a:solidFill>
                <a:latin typeface="Tahoma"/>
                <a:ea typeface="Tahoma"/>
                <a:cs typeface="Tahoma"/>
                <a:sym typeface="Tahoma"/>
              </a:rPr>
              <a:t>Анти хрупкий </a:t>
            </a:r>
            <a:r>
              <a:rPr b="1" i="0" lang="ru-R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Маркетинг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2f195cecf5e_0_358"/>
          <p:cNvSpPr txBox="1"/>
          <p:nvPr/>
        </p:nvSpPr>
        <p:spPr>
          <a:xfrm>
            <a:off x="1364171" y="1792032"/>
            <a:ext cx="8129400" cy="39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spAutoFit/>
          </a:bodyPr>
          <a:lstStyle/>
          <a:p>
            <a:pPr indent="-431800" lvl="0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устойчивого маркетинга нужно 3 и более источников рекламы</a:t>
            </a:r>
            <a:b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или 3 связок в маркетинге.</a:t>
            </a:r>
            <a:endParaRPr sz="1800"/>
          </a:p>
          <a:p>
            <a:pPr indent="-317500" lvl="0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Нужны бесплатные управляемые способы.</a:t>
            </a:r>
            <a:endParaRPr sz="1800"/>
          </a:p>
          <a:p>
            <a:pPr indent="-317500" lvl="0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Нужны платные управляемые способы. </a:t>
            </a:r>
            <a:b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Делать деньги без рекламы может только монетный двор</a:t>
            </a:r>
            <a:b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Обязательно по возможности подрядчика по рекламе надо задваивать. </a:t>
            </a:r>
            <a:b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 что работает прежде чем менять - делаем АБ тест с копией - потом по лучшей версии вносим изменения в основную рекламу 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/>
          <p:nvPr/>
        </p:nvSpPr>
        <p:spPr>
          <a:xfrm>
            <a:off x="1612900" y="3248025"/>
            <a:ext cx="7453630" cy="936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3591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60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Кейсы</a:t>
            </a:r>
            <a:endParaRPr b="0" i="0" sz="6000">
              <a:solidFill>
                <a:srgbClr val="00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6"/>
          <p:cNvSpPr txBox="1"/>
          <p:nvPr>
            <p:ph type="title"/>
          </p:nvPr>
        </p:nvSpPr>
        <p:spPr>
          <a:xfrm>
            <a:off x="1619110" y="597786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Идеология продаж</a:t>
            </a:r>
            <a:endParaRPr/>
          </a:p>
        </p:txBody>
      </p:sp>
      <p:sp>
        <p:nvSpPr>
          <p:cNvPr id="490" name="Google Shape;490;p36"/>
          <p:cNvSpPr/>
          <p:nvPr/>
        </p:nvSpPr>
        <p:spPr>
          <a:xfrm>
            <a:off x="1079500" y="1571625"/>
            <a:ext cx="8915400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lt1"/>
                </a:solidFill>
              </a:rPr>
              <a:t>1. Ничего так не портит продажу как отсутствие очереди желающих купить продукт продавца и излишняя значимость продажи.</a:t>
            </a:r>
            <a:br>
              <a:rPr b="1"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2. Если Вы не выявили потребность, дальше вместо продажи будет впаривание.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lt1"/>
                </a:solidFill>
              </a:rPr>
              <a:t>3. Если Вы не установили контакт, то всё что Вы скажите будет оценено как угроза.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4. Продажи - это часть продукта. Если я продаю плохо - я порчу продукт.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5. Люди не покупают дрели, они покупают отверстия в стенке.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6. Мы всю жизнь продаем. Когда нанимаем, когда приглашаем на праздник (Д.Р., свадьба, похороны).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7. Квалификация клиента - это рентген на имитацию покупки.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8. Не путайте кассовую операцию с продажей.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9. Чтобы узнать истинные возражения, спросите после презентации когда человек планирует купить?</a:t>
            </a:r>
            <a:br>
              <a:rPr lang="ru-RU" sz="1600">
                <a:solidFill>
                  <a:schemeClr val="lt1"/>
                </a:solidFill>
              </a:rPr>
            </a:br>
            <a:r>
              <a:rPr lang="ru-RU" sz="1600">
                <a:solidFill>
                  <a:schemeClr val="lt1"/>
                </a:solidFill>
              </a:rPr>
              <a:t>10. Я управляю своим состоянием во время продаж через тело и мысли.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11. Больше всего продавцу мешает продавать агрессия. Самая изощрённая агрессия - пассивная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12. Если мне не говорят дорого, значит я продаю дешево. </a:t>
            </a:r>
            <a:br>
              <a:rPr b="1" lang="ru-RU" sz="1600">
                <a:solidFill>
                  <a:schemeClr val="lt1"/>
                </a:solidFill>
              </a:rPr>
            </a:br>
            <a:r>
              <a:rPr lang="ru-RU" sz="1600">
                <a:solidFill>
                  <a:schemeClr val="lt1"/>
                </a:solidFill>
              </a:rPr>
              <a:t>13. У каждого из этапов есть ключевая цель. Её и надо достигать. Достигнув всех целей - продажа происходит автоматически.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14. У каждого из этапов есть самая критическая мина, наступив на неё, следующий этап невозможен.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</a:rPr>
              <a:t>15. Если ценность продукта не превышает цену, то всегда будет дорого.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7"/>
          <p:cNvSpPr txBox="1"/>
          <p:nvPr>
            <p:ph type="title"/>
          </p:nvPr>
        </p:nvSpPr>
        <p:spPr>
          <a:xfrm>
            <a:off x="1765300" y="0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Воронка Продаж Точка А</a:t>
            </a:r>
            <a:endParaRPr/>
          </a:p>
        </p:txBody>
      </p:sp>
      <p:sp>
        <p:nvSpPr>
          <p:cNvPr id="496" name="Google Shape;496;p37"/>
          <p:cNvSpPr/>
          <p:nvPr/>
        </p:nvSpPr>
        <p:spPr>
          <a:xfrm rot="-10799367">
            <a:off x="1537200" y="1726266"/>
            <a:ext cx="3259200" cy="4193700"/>
          </a:xfrm>
          <a:prstGeom prst="triangle">
            <a:avLst>
              <a:gd fmla="val 49524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497" name="Google Shape;497;p37"/>
          <p:cNvCxnSpPr/>
          <p:nvPr/>
        </p:nvCxnSpPr>
        <p:spPr>
          <a:xfrm flipH="1" rot="10800000">
            <a:off x="1832000" y="2322875"/>
            <a:ext cx="6647100" cy="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8" name="Google Shape;498;p37"/>
          <p:cNvCxnSpPr/>
          <p:nvPr/>
        </p:nvCxnSpPr>
        <p:spPr>
          <a:xfrm flipH="1" rot="10800000">
            <a:off x="2025700" y="3027575"/>
            <a:ext cx="7650900" cy="1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9" name="Google Shape;499;p37"/>
          <p:cNvCxnSpPr/>
          <p:nvPr/>
        </p:nvCxnSpPr>
        <p:spPr>
          <a:xfrm flipH="1" rot="10800000">
            <a:off x="1928550" y="2731125"/>
            <a:ext cx="64392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0" name="Google Shape;500;p37"/>
          <p:cNvCxnSpPr/>
          <p:nvPr/>
        </p:nvCxnSpPr>
        <p:spPr>
          <a:xfrm>
            <a:off x="2087012" y="3273987"/>
            <a:ext cx="54510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1" name="Google Shape;501;p37"/>
          <p:cNvCxnSpPr/>
          <p:nvPr/>
        </p:nvCxnSpPr>
        <p:spPr>
          <a:xfrm>
            <a:off x="2268150" y="3578787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2" name="Google Shape;502;p37"/>
          <p:cNvSpPr txBox="1"/>
          <p:nvPr/>
        </p:nvSpPr>
        <p:spPr>
          <a:xfrm>
            <a:off x="4482475" y="20069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1. Авто обзвон холодной базы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03" name="Google Shape;503;p37"/>
          <p:cNvSpPr txBox="1"/>
          <p:nvPr/>
        </p:nvSpPr>
        <p:spPr>
          <a:xfrm>
            <a:off x="3934175" y="2392375"/>
            <a:ext cx="448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2. Менеджер</a:t>
            </a:r>
            <a:r>
              <a:rPr lang="ru-RU" sz="1000">
                <a:solidFill>
                  <a:schemeClr val="lt1"/>
                </a:solidFill>
              </a:rPr>
              <a:t> </a:t>
            </a:r>
            <a:r>
              <a:rPr b="1" lang="ru-RU" sz="1000">
                <a:solidFill>
                  <a:schemeClr val="lt1"/>
                </a:solidFill>
              </a:rPr>
              <a:t>перезванивает</a:t>
            </a:r>
            <a:r>
              <a:rPr lang="ru-RU" sz="1000">
                <a:solidFill>
                  <a:schemeClr val="lt1"/>
                </a:solidFill>
              </a:rPr>
              <a:t> и отправляет ссылки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04" name="Google Shape;504;p37"/>
          <p:cNvSpPr txBox="1"/>
          <p:nvPr/>
        </p:nvSpPr>
        <p:spPr>
          <a:xfrm>
            <a:off x="4357900" y="2734737"/>
            <a:ext cx="586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3. Клиент</a:t>
            </a:r>
            <a:r>
              <a:rPr lang="ru-RU" sz="1000">
                <a:solidFill>
                  <a:schemeClr val="lt1"/>
                </a:solidFill>
              </a:rPr>
              <a:t> </a:t>
            </a:r>
            <a:r>
              <a:rPr b="1" lang="ru-RU" sz="1000">
                <a:solidFill>
                  <a:schemeClr val="lt1"/>
                </a:solidFill>
              </a:rPr>
              <a:t>заполняет анкету </a:t>
            </a:r>
            <a:r>
              <a:rPr lang="ru-RU" sz="1000">
                <a:solidFill>
                  <a:schemeClr val="lt1"/>
                </a:solidFill>
              </a:rPr>
              <a:t>в g.form и переходит в канал в котором нет комментариев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05" name="Google Shape;505;p37"/>
          <p:cNvSpPr txBox="1"/>
          <p:nvPr/>
        </p:nvSpPr>
        <p:spPr>
          <a:xfrm>
            <a:off x="4038275" y="29883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4. Клиент</a:t>
            </a:r>
            <a:r>
              <a:rPr lang="ru-RU" sz="1000">
                <a:solidFill>
                  <a:schemeClr val="lt1"/>
                </a:solidFill>
              </a:rPr>
              <a:t> попадает в чат после канала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06" name="Google Shape;506;p37"/>
          <p:cNvSpPr txBox="1"/>
          <p:nvPr/>
        </p:nvSpPr>
        <p:spPr>
          <a:xfrm>
            <a:off x="4208975" y="32724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5. Клиент</a:t>
            </a:r>
            <a:r>
              <a:rPr lang="ru-RU" sz="1000">
                <a:solidFill>
                  <a:schemeClr val="lt1"/>
                </a:solidFill>
              </a:rPr>
              <a:t> видит ссылку на zoom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07" name="Google Shape;507;p37"/>
          <p:cNvSpPr txBox="1"/>
          <p:nvPr/>
        </p:nvSpPr>
        <p:spPr>
          <a:xfrm>
            <a:off x="4107925" y="3610700"/>
            <a:ext cx="435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6. Клиент</a:t>
            </a:r>
            <a:r>
              <a:rPr lang="ru-RU" sz="1000">
                <a:solidFill>
                  <a:schemeClr val="lt1"/>
                </a:solidFill>
              </a:rPr>
              <a:t> переходит на zoom в назначенное время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08" name="Google Shape;508;p37"/>
          <p:cNvSpPr txBox="1"/>
          <p:nvPr/>
        </p:nvSpPr>
        <p:spPr>
          <a:xfrm>
            <a:off x="1787275" y="1724025"/>
            <a:ext cx="2695200" cy="800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Вся База 60 000 человек. Обзвонено 3149 номеров (ВК групп привычек, осталось 50 000) + обзвонено 2244 (БМ Игра, осталось 4982) </a:t>
            </a:r>
            <a:br>
              <a:rPr lang="ru-RU" sz="800">
                <a:solidFill>
                  <a:schemeClr val="dk1"/>
                </a:solidFill>
              </a:rPr>
            </a:br>
            <a:r>
              <a:rPr b="1" lang="ru-RU" sz="800">
                <a:solidFill>
                  <a:schemeClr val="dk1"/>
                </a:solidFill>
              </a:rPr>
              <a:t>96 отклика (нажали 1), 5100 расход, CPO = 54 руб.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509" name="Google Shape;509;p37"/>
          <p:cNvSpPr txBox="1"/>
          <p:nvPr/>
        </p:nvSpPr>
        <p:spPr>
          <a:xfrm>
            <a:off x="1760550" y="2203500"/>
            <a:ext cx="269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br>
              <a:rPr lang="ru-RU" sz="800">
                <a:solidFill>
                  <a:schemeClr val="dk1"/>
                </a:solidFill>
              </a:rPr>
            </a:br>
            <a:r>
              <a:rPr b="1" lang="ru-RU" sz="800">
                <a:solidFill>
                  <a:schemeClr val="dk1"/>
                </a:solidFill>
              </a:rPr>
              <a:t>96 отправлено на воцап </a:t>
            </a:r>
            <a:br>
              <a:rPr b="1" lang="ru-RU" sz="800">
                <a:solidFill>
                  <a:schemeClr val="dk1"/>
                </a:solidFill>
              </a:rPr>
            </a:br>
            <a:r>
              <a:rPr b="1" lang="ru-RU" sz="800">
                <a:solidFill>
                  <a:schemeClr val="dk1"/>
                </a:solidFill>
              </a:rPr>
              <a:t>и телеграм (блокировка)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510" name="Google Shape;510;p37"/>
          <p:cNvSpPr txBox="1"/>
          <p:nvPr/>
        </p:nvSpPr>
        <p:spPr>
          <a:xfrm>
            <a:off x="2128925" y="2735062"/>
            <a:ext cx="1802100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10 заполненных анкет, 500 р квал.</a:t>
            </a:r>
            <a:endParaRPr b="1" sz="800">
              <a:solidFill>
                <a:schemeClr val="dk1"/>
              </a:solidFill>
            </a:endParaRPr>
          </a:p>
        </p:txBody>
      </p:sp>
      <p:cxnSp>
        <p:nvCxnSpPr>
          <p:cNvPr id="511" name="Google Shape;511;p37"/>
          <p:cNvCxnSpPr/>
          <p:nvPr/>
        </p:nvCxnSpPr>
        <p:spPr>
          <a:xfrm>
            <a:off x="2437813" y="3883587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2" name="Google Shape;512;p37"/>
          <p:cNvCxnSpPr/>
          <p:nvPr/>
        </p:nvCxnSpPr>
        <p:spPr>
          <a:xfrm>
            <a:off x="2514267" y="4135287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3" name="Google Shape;513;p37"/>
          <p:cNvSpPr txBox="1"/>
          <p:nvPr/>
        </p:nvSpPr>
        <p:spPr>
          <a:xfrm>
            <a:off x="3955525" y="3839300"/>
            <a:ext cx="435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7. Клиент проходит </a:t>
            </a:r>
            <a:r>
              <a:rPr lang="ru-RU" sz="1000">
                <a:solidFill>
                  <a:schemeClr val="lt1"/>
                </a:solidFill>
              </a:rPr>
              <a:t>Тест Драйв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14" name="Google Shape;514;p37"/>
          <p:cNvSpPr txBox="1"/>
          <p:nvPr/>
        </p:nvSpPr>
        <p:spPr>
          <a:xfrm>
            <a:off x="3827800" y="41352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8. Клиент проходит выпускной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15" name="Google Shape;515;p37"/>
          <p:cNvSpPr txBox="1"/>
          <p:nvPr/>
        </p:nvSpPr>
        <p:spPr>
          <a:xfrm>
            <a:off x="3675400" y="4744887"/>
            <a:ext cx="369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10. Клиент</a:t>
            </a:r>
            <a:r>
              <a:rPr lang="ru-RU" sz="1000">
                <a:solidFill>
                  <a:schemeClr val="lt1"/>
                </a:solidFill>
              </a:rPr>
              <a:t> оставляет отзыв о проекте Результатники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16" name="Google Shape;516;p37"/>
          <p:cNvSpPr txBox="1"/>
          <p:nvPr/>
        </p:nvSpPr>
        <p:spPr>
          <a:xfrm>
            <a:off x="3592625" y="5117062"/>
            <a:ext cx="465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</a:rPr>
              <a:t>11. Клиент продлевает на второй месяц или несколько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17" name="Google Shape;517;p37"/>
          <p:cNvSpPr txBox="1"/>
          <p:nvPr/>
        </p:nvSpPr>
        <p:spPr>
          <a:xfrm>
            <a:off x="3439300" y="5413037"/>
            <a:ext cx="536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12. Клиент продлевает еще на несколько месяцев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18" name="Google Shape;518;p37"/>
          <p:cNvSpPr txBox="1"/>
          <p:nvPr/>
        </p:nvSpPr>
        <p:spPr>
          <a:xfrm>
            <a:off x="2317500" y="3594450"/>
            <a:ext cx="180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2 дошедших, 2 500 р участник </a:t>
            </a:r>
            <a:endParaRPr b="1" sz="800">
              <a:solidFill>
                <a:schemeClr val="dk1"/>
              </a:solidFill>
            </a:endParaRPr>
          </a:p>
        </p:txBody>
      </p:sp>
      <p:cxnSp>
        <p:nvCxnSpPr>
          <p:cNvPr id="519" name="Google Shape;519;p37"/>
          <p:cNvCxnSpPr/>
          <p:nvPr/>
        </p:nvCxnSpPr>
        <p:spPr>
          <a:xfrm>
            <a:off x="2742867" y="4744887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0" name="Google Shape;520;p37"/>
          <p:cNvCxnSpPr/>
          <p:nvPr/>
        </p:nvCxnSpPr>
        <p:spPr>
          <a:xfrm>
            <a:off x="2819067" y="5125887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1" name="Google Shape;521;p37"/>
          <p:cNvCxnSpPr/>
          <p:nvPr/>
        </p:nvCxnSpPr>
        <p:spPr>
          <a:xfrm>
            <a:off x="2971467" y="5430687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p37"/>
          <p:cNvCxnSpPr/>
          <p:nvPr/>
        </p:nvCxnSpPr>
        <p:spPr>
          <a:xfrm>
            <a:off x="2590467" y="4440087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3" name="Google Shape;523;p37"/>
          <p:cNvSpPr txBox="1"/>
          <p:nvPr/>
        </p:nvSpPr>
        <p:spPr>
          <a:xfrm>
            <a:off x="3751600" y="4440087"/>
            <a:ext cx="42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9. Клиент покупает</a:t>
            </a:r>
            <a:r>
              <a:rPr lang="ru-RU" sz="1000">
                <a:solidFill>
                  <a:schemeClr val="lt1"/>
                </a:solidFill>
              </a:rPr>
              <a:t> Тест месячный курс за 3500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8"/>
          <p:cNvSpPr txBox="1"/>
          <p:nvPr>
            <p:ph type="title"/>
          </p:nvPr>
        </p:nvSpPr>
        <p:spPr>
          <a:xfrm>
            <a:off x="1765300" y="0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Путь клиента</a:t>
            </a:r>
            <a:endParaRPr/>
          </a:p>
        </p:txBody>
      </p:sp>
      <p:sp>
        <p:nvSpPr>
          <p:cNvPr id="529" name="Google Shape;529;p38"/>
          <p:cNvSpPr/>
          <p:nvPr/>
        </p:nvSpPr>
        <p:spPr>
          <a:xfrm>
            <a:off x="770850" y="1642375"/>
            <a:ext cx="1303200" cy="1370824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1. Авто обзвон холодной базы</a:t>
            </a:r>
            <a:br>
              <a:rPr lang="ru-RU" sz="1100"/>
            </a:br>
            <a:r>
              <a:rPr lang="ru-RU" sz="1100" u="sng">
                <a:solidFill>
                  <a:schemeClr val="hlink"/>
                </a:solidFill>
                <a:hlinkClick r:id="rId3"/>
              </a:rPr>
              <a:t>https://zvonok.com/</a:t>
            </a:r>
            <a:r>
              <a:rPr lang="ru-RU" sz="1100"/>
              <a:t> </a:t>
            </a:r>
            <a:br>
              <a:rPr lang="ru-RU" sz="1100"/>
            </a:br>
            <a:r>
              <a:rPr lang="ru-RU" sz="1100"/>
              <a:t>Логин</a:t>
            </a:r>
            <a:br>
              <a:rPr lang="ru-RU" sz="1100"/>
            </a:br>
            <a:r>
              <a:rPr lang="ru-RU" sz="1100"/>
              <a:t>+7(980)089-66-89</a:t>
            </a:r>
            <a:endParaRPr sz="1100"/>
          </a:p>
        </p:txBody>
      </p:sp>
      <p:sp>
        <p:nvSpPr>
          <p:cNvPr id="530" name="Google Shape;530;p38"/>
          <p:cNvSpPr/>
          <p:nvPr/>
        </p:nvSpPr>
        <p:spPr>
          <a:xfrm>
            <a:off x="2324850" y="1620775"/>
            <a:ext cx="1391400" cy="1458616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2. Менеджер</a:t>
            </a:r>
            <a:br>
              <a:rPr lang="ru-RU" sz="1100"/>
            </a:br>
            <a:r>
              <a:rPr b="1" lang="ru-RU" sz="1100"/>
              <a:t>перезванивает</a:t>
            </a:r>
            <a:br>
              <a:rPr lang="ru-RU" sz="1100"/>
            </a:br>
            <a:r>
              <a:rPr lang="ru-RU" sz="1100"/>
              <a:t>и отправляет ссылку на сайт с отзывами и анкетой</a:t>
            </a:r>
            <a:endParaRPr sz="1100"/>
          </a:p>
        </p:txBody>
      </p:sp>
      <p:sp>
        <p:nvSpPr>
          <p:cNvPr id="531" name="Google Shape;531;p38"/>
          <p:cNvSpPr/>
          <p:nvPr/>
        </p:nvSpPr>
        <p:spPr>
          <a:xfrm>
            <a:off x="2074050" y="2051724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sz="2400">
              <a:highlight>
                <a:schemeClr val="accent5"/>
              </a:highlight>
            </a:endParaRPr>
          </a:p>
        </p:txBody>
      </p:sp>
      <p:sp>
        <p:nvSpPr>
          <p:cNvPr id="532" name="Google Shape;532;p38"/>
          <p:cNvSpPr/>
          <p:nvPr/>
        </p:nvSpPr>
        <p:spPr>
          <a:xfrm>
            <a:off x="3951150" y="1584775"/>
            <a:ext cx="1303200" cy="1458616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3. Клиент</a:t>
            </a:r>
            <a:br>
              <a:rPr lang="ru-RU" sz="1100"/>
            </a:br>
            <a:r>
              <a:rPr b="1" lang="ru-RU" sz="1100"/>
              <a:t>заполняет анкету </a:t>
            </a:r>
            <a:r>
              <a:rPr lang="ru-RU" sz="1100"/>
              <a:t>и попадает в чат где все переписываются и анонс встреч</a:t>
            </a:r>
            <a:endParaRPr sz="1100"/>
          </a:p>
        </p:txBody>
      </p:sp>
      <p:sp>
        <p:nvSpPr>
          <p:cNvPr id="533" name="Google Shape;533;p38"/>
          <p:cNvSpPr/>
          <p:nvPr/>
        </p:nvSpPr>
        <p:spPr>
          <a:xfrm>
            <a:off x="5557950" y="1581575"/>
            <a:ext cx="1143000" cy="250465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4. Клиент</a:t>
            </a:r>
            <a:br>
              <a:rPr lang="ru-RU" sz="1100"/>
            </a:br>
            <a:r>
              <a:rPr lang="ru-RU" sz="1100"/>
              <a:t>попал в чат. менеджер видит в отдельном телеграмм чате и в CRM  уведомление о том, что клиент заполнил анкету на сайте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534" name="Google Shape;534;p38"/>
          <p:cNvSpPr/>
          <p:nvPr/>
        </p:nvSpPr>
        <p:spPr>
          <a:xfrm>
            <a:off x="3674250" y="2051724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>
              <a:highlight>
                <a:schemeClr val="accent5"/>
              </a:highlight>
            </a:endParaRPr>
          </a:p>
        </p:txBody>
      </p:sp>
      <p:sp>
        <p:nvSpPr>
          <p:cNvPr id="535" name="Google Shape;535;p38"/>
          <p:cNvSpPr/>
          <p:nvPr/>
        </p:nvSpPr>
        <p:spPr>
          <a:xfrm>
            <a:off x="5264525" y="2048524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>
              <a:highlight>
                <a:schemeClr val="accent5"/>
              </a:highlight>
            </a:endParaRPr>
          </a:p>
        </p:txBody>
      </p:sp>
      <p:sp>
        <p:nvSpPr>
          <p:cNvPr id="536" name="Google Shape;536;p38"/>
          <p:cNvSpPr/>
          <p:nvPr/>
        </p:nvSpPr>
        <p:spPr>
          <a:xfrm>
            <a:off x="6967775" y="1541474"/>
            <a:ext cx="1303200" cy="2544751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5. Клиент получает уведомление с ссылкой на Zoom:</a:t>
            </a:r>
            <a:br>
              <a:rPr b="1" lang="ru-RU" sz="1100"/>
            </a:br>
            <a:r>
              <a:rPr lang="ru-RU" sz="1100"/>
              <a:t>-На телефон СМС </a:t>
            </a:r>
            <a:br>
              <a:rPr lang="ru-RU" sz="1100"/>
            </a:br>
            <a:r>
              <a:rPr lang="ru-RU" sz="1100"/>
              <a:t>-Через автозвонок</a:t>
            </a:r>
            <a:br>
              <a:rPr lang="ru-RU" sz="1100"/>
            </a:br>
            <a:r>
              <a:rPr lang="ru-RU" sz="1100"/>
              <a:t>-Через телеграм </a:t>
            </a:r>
            <a:br>
              <a:rPr lang="ru-RU" sz="1100"/>
            </a:br>
            <a:r>
              <a:rPr lang="ru-RU" sz="1100"/>
              <a:t>-Через воцап</a:t>
            </a:r>
            <a:endParaRPr b="1" sz="1100"/>
          </a:p>
        </p:txBody>
      </p:sp>
      <p:sp>
        <p:nvSpPr>
          <p:cNvPr id="537" name="Google Shape;537;p38"/>
          <p:cNvSpPr/>
          <p:nvPr/>
        </p:nvSpPr>
        <p:spPr>
          <a:xfrm>
            <a:off x="8564550" y="1581574"/>
            <a:ext cx="1039800" cy="2657051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100"/>
              <a:t>6. Клиент переходит в Zoom и участвует в первом дне. </a:t>
            </a:r>
            <a:r>
              <a:rPr lang="ru-RU" sz="1100"/>
              <a:t>После получает короткое видео с инструкциями на телеграм и воцап</a:t>
            </a:r>
            <a:r>
              <a:rPr b="1" lang="ru-RU" sz="1100"/>
              <a:t> </a:t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1" sz="1100"/>
          </a:p>
        </p:txBody>
      </p:sp>
      <p:sp>
        <p:nvSpPr>
          <p:cNvPr id="538" name="Google Shape;538;p38"/>
          <p:cNvSpPr/>
          <p:nvPr/>
        </p:nvSpPr>
        <p:spPr>
          <a:xfrm>
            <a:off x="6636125" y="2048524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>
              <a:highlight>
                <a:schemeClr val="accent5"/>
              </a:highlight>
            </a:endParaRPr>
          </a:p>
        </p:txBody>
      </p:sp>
      <p:sp>
        <p:nvSpPr>
          <p:cNvPr id="539" name="Google Shape;539;p38"/>
          <p:cNvSpPr/>
          <p:nvPr/>
        </p:nvSpPr>
        <p:spPr>
          <a:xfrm>
            <a:off x="8236325" y="2048524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>
              <a:highlight>
                <a:schemeClr val="accent5"/>
              </a:highlight>
            </a:endParaRPr>
          </a:p>
        </p:txBody>
      </p:sp>
      <p:sp>
        <p:nvSpPr>
          <p:cNvPr id="540" name="Google Shape;540;p38"/>
          <p:cNvSpPr/>
          <p:nvPr/>
        </p:nvSpPr>
        <p:spPr>
          <a:xfrm>
            <a:off x="8725650" y="5318751"/>
            <a:ext cx="1039800" cy="844534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7. Клиент</a:t>
            </a:r>
            <a:br>
              <a:rPr lang="ru-RU" sz="1100"/>
            </a:br>
            <a:r>
              <a:rPr lang="ru-RU" sz="1100"/>
              <a:t>проходит Тест Драйв</a:t>
            </a:r>
            <a:endParaRPr sz="1100"/>
          </a:p>
        </p:txBody>
      </p:sp>
      <p:sp>
        <p:nvSpPr>
          <p:cNvPr id="541" name="Google Shape;541;p38"/>
          <p:cNvSpPr/>
          <p:nvPr/>
        </p:nvSpPr>
        <p:spPr>
          <a:xfrm>
            <a:off x="6976475" y="5359076"/>
            <a:ext cx="1039800" cy="750798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8. Клиент</a:t>
            </a:r>
            <a:br>
              <a:rPr lang="ru-RU" sz="1100"/>
            </a:br>
            <a:r>
              <a:rPr lang="ru-RU" sz="1100"/>
              <a:t>проходит выпускной</a:t>
            </a:r>
            <a:endParaRPr sz="1100"/>
          </a:p>
        </p:txBody>
      </p:sp>
      <p:sp>
        <p:nvSpPr>
          <p:cNvPr id="542" name="Google Shape;542;p38"/>
          <p:cNvSpPr/>
          <p:nvPr/>
        </p:nvSpPr>
        <p:spPr>
          <a:xfrm>
            <a:off x="5328125" y="5323050"/>
            <a:ext cx="1039800" cy="1032005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9. Клиент</a:t>
            </a:r>
            <a:br>
              <a:rPr lang="ru-RU" sz="1100"/>
            </a:br>
            <a:r>
              <a:rPr lang="ru-RU" sz="1100"/>
              <a:t>покупает месячный курс</a:t>
            </a:r>
            <a:endParaRPr sz="1100"/>
          </a:p>
        </p:txBody>
      </p:sp>
      <p:sp>
        <p:nvSpPr>
          <p:cNvPr id="543" name="Google Shape;543;p38"/>
          <p:cNvSpPr/>
          <p:nvPr/>
        </p:nvSpPr>
        <p:spPr>
          <a:xfrm>
            <a:off x="3723250" y="5435276"/>
            <a:ext cx="1039800" cy="750798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10. Клиент</a:t>
            </a:r>
            <a:br>
              <a:rPr lang="ru-RU" sz="1100"/>
            </a:br>
            <a:r>
              <a:rPr lang="ru-RU" sz="1100"/>
              <a:t>оставляет отзыв</a:t>
            </a:r>
            <a:endParaRPr sz="1100"/>
          </a:p>
        </p:txBody>
      </p:sp>
      <p:sp>
        <p:nvSpPr>
          <p:cNvPr id="544" name="Google Shape;544;p38"/>
          <p:cNvSpPr/>
          <p:nvPr/>
        </p:nvSpPr>
        <p:spPr>
          <a:xfrm>
            <a:off x="2194575" y="5371750"/>
            <a:ext cx="1039800" cy="1032005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11. Клиент</a:t>
            </a:r>
            <a:br>
              <a:rPr lang="ru-RU" sz="1100"/>
            </a:br>
            <a:r>
              <a:rPr lang="ru-RU" sz="1100"/>
              <a:t>продлевает еще на месяц или несколько</a:t>
            </a:r>
            <a:endParaRPr sz="1100"/>
          </a:p>
        </p:txBody>
      </p:sp>
      <p:sp>
        <p:nvSpPr>
          <p:cNvPr id="545" name="Google Shape;545;p38"/>
          <p:cNvSpPr/>
          <p:nvPr/>
        </p:nvSpPr>
        <p:spPr>
          <a:xfrm rot="10800000">
            <a:off x="8201963" y="5557400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sz="2400">
              <a:highlight>
                <a:schemeClr val="accent5"/>
              </a:highlight>
            </a:endParaRPr>
          </a:p>
        </p:txBody>
      </p:sp>
      <p:sp>
        <p:nvSpPr>
          <p:cNvPr id="546" name="Google Shape;546;p38"/>
          <p:cNvSpPr/>
          <p:nvPr/>
        </p:nvSpPr>
        <p:spPr>
          <a:xfrm rot="10800000">
            <a:off x="6449363" y="5557400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>
              <a:highlight>
                <a:schemeClr val="accent5"/>
              </a:highlight>
            </a:endParaRPr>
          </a:p>
        </p:txBody>
      </p:sp>
      <p:sp>
        <p:nvSpPr>
          <p:cNvPr id="547" name="Google Shape;547;p38"/>
          <p:cNvSpPr/>
          <p:nvPr/>
        </p:nvSpPr>
        <p:spPr>
          <a:xfrm rot="10800000">
            <a:off x="4859088" y="5636800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>
              <a:highlight>
                <a:schemeClr val="accent5"/>
              </a:highlight>
            </a:endParaRPr>
          </a:p>
        </p:txBody>
      </p:sp>
      <p:sp>
        <p:nvSpPr>
          <p:cNvPr id="548" name="Google Shape;548;p38"/>
          <p:cNvSpPr/>
          <p:nvPr/>
        </p:nvSpPr>
        <p:spPr>
          <a:xfrm rot="10800000">
            <a:off x="3335088" y="5636800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>
              <a:highlight>
                <a:schemeClr val="accent5"/>
              </a:highlight>
            </a:endParaRPr>
          </a:p>
        </p:txBody>
      </p:sp>
      <p:sp>
        <p:nvSpPr>
          <p:cNvPr id="549" name="Google Shape;549;p38"/>
          <p:cNvSpPr/>
          <p:nvPr/>
        </p:nvSpPr>
        <p:spPr>
          <a:xfrm rot="10800000">
            <a:off x="1887288" y="5636800"/>
            <a:ext cx="283500" cy="804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>
              <a:highlight>
                <a:schemeClr val="accent5"/>
              </a:highlight>
            </a:endParaRPr>
          </a:p>
        </p:txBody>
      </p:sp>
      <p:sp>
        <p:nvSpPr>
          <p:cNvPr id="550" name="Google Shape;550;p38"/>
          <p:cNvSpPr/>
          <p:nvPr/>
        </p:nvSpPr>
        <p:spPr>
          <a:xfrm>
            <a:off x="770850" y="5321450"/>
            <a:ext cx="1039800" cy="1279375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ru-RU" sz="1100"/>
              <a:t>12. Клиент</a:t>
            </a:r>
            <a:br>
              <a:rPr lang="ru-RU" sz="1100"/>
            </a:br>
            <a:r>
              <a:rPr lang="ru-RU" sz="1100"/>
              <a:t>продлевает еще на несколько месяцев</a:t>
            </a:r>
            <a:endParaRPr sz="1100"/>
          </a:p>
        </p:txBody>
      </p:sp>
      <p:sp>
        <p:nvSpPr>
          <p:cNvPr id="551" name="Google Shape;551;p38"/>
          <p:cNvSpPr/>
          <p:nvPr/>
        </p:nvSpPr>
        <p:spPr>
          <a:xfrm rot="5400000">
            <a:off x="8910147" y="4919928"/>
            <a:ext cx="653405" cy="5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sz="2400">
              <a:highlight>
                <a:schemeClr val="accent5"/>
              </a:highlight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9"/>
          <p:cNvSpPr txBox="1"/>
          <p:nvPr>
            <p:ph type="title"/>
          </p:nvPr>
        </p:nvSpPr>
        <p:spPr>
          <a:xfrm>
            <a:off x="1765300" y="0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Работа над ошибками</a:t>
            </a:r>
            <a:endParaRPr/>
          </a:p>
        </p:txBody>
      </p:sp>
      <p:sp>
        <p:nvSpPr>
          <p:cNvPr id="557" name="Google Shape;557;p39"/>
          <p:cNvSpPr txBox="1"/>
          <p:nvPr/>
        </p:nvSpPr>
        <p:spPr>
          <a:xfrm>
            <a:off x="996900" y="1419225"/>
            <a:ext cx="85206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Путь клиента с Автозвонка</a:t>
            </a:r>
            <a:endParaRPr b="1" i="0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9"/>
          <p:cNvSpPr/>
          <p:nvPr/>
        </p:nvSpPr>
        <p:spPr>
          <a:xfrm>
            <a:off x="903900" y="2084025"/>
            <a:ext cx="1303200" cy="89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1. Авто обзвон холодной базы</a:t>
            </a:r>
            <a:br>
              <a:rPr lang="ru-RU" sz="1000"/>
            </a:br>
            <a:r>
              <a:rPr lang="ru-RU" sz="1000" u="sng">
                <a:solidFill>
                  <a:schemeClr val="hlink"/>
                </a:solidFill>
                <a:hlinkClick r:id="rId3"/>
              </a:rPr>
              <a:t>https://zvonok.com/</a:t>
            </a:r>
            <a:r>
              <a:rPr lang="ru-RU" sz="1000"/>
              <a:t> </a:t>
            </a:r>
            <a:br>
              <a:rPr lang="ru-RU" sz="1000"/>
            </a:br>
            <a:r>
              <a:rPr lang="ru-RU" sz="1000"/>
              <a:t>Логин</a:t>
            </a:r>
            <a:br>
              <a:rPr lang="ru-RU" sz="1000"/>
            </a:br>
            <a:r>
              <a:rPr lang="ru-RU" sz="1000"/>
              <a:t>+7(980)089-66-89</a:t>
            </a:r>
            <a:endParaRPr sz="1000"/>
          </a:p>
        </p:txBody>
      </p:sp>
      <p:sp>
        <p:nvSpPr>
          <p:cNvPr id="559" name="Google Shape;559;p39"/>
          <p:cNvSpPr/>
          <p:nvPr/>
        </p:nvSpPr>
        <p:spPr>
          <a:xfrm>
            <a:off x="2457900" y="2062425"/>
            <a:ext cx="1391400" cy="95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2. Менеджер</a:t>
            </a:r>
            <a:br>
              <a:rPr lang="ru-RU" sz="1000"/>
            </a:br>
            <a:r>
              <a:rPr b="1" lang="ru-RU" sz="1000"/>
              <a:t>перезванивает</a:t>
            </a:r>
            <a:br>
              <a:rPr lang="ru-RU" sz="1000"/>
            </a:br>
            <a:r>
              <a:rPr lang="ru-RU" sz="1000"/>
              <a:t>и отправляет ссылки на отзывы и на кангал предзаписи</a:t>
            </a:r>
            <a:endParaRPr sz="1000"/>
          </a:p>
        </p:txBody>
      </p:sp>
      <p:sp>
        <p:nvSpPr>
          <p:cNvPr id="560" name="Google Shape;560;p39"/>
          <p:cNvSpPr/>
          <p:nvPr/>
        </p:nvSpPr>
        <p:spPr>
          <a:xfrm>
            <a:off x="2207100" y="2493375"/>
            <a:ext cx="283500" cy="5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800">
              <a:highlight>
                <a:schemeClr val="accent5"/>
              </a:highlight>
            </a:endParaRPr>
          </a:p>
        </p:txBody>
      </p:sp>
      <p:sp>
        <p:nvSpPr>
          <p:cNvPr id="561" name="Google Shape;561;p39"/>
          <p:cNvSpPr/>
          <p:nvPr/>
        </p:nvSpPr>
        <p:spPr>
          <a:xfrm>
            <a:off x="4084200" y="2026425"/>
            <a:ext cx="1303200" cy="95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3. Клиент</a:t>
            </a:r>
            <a:br>
              <a:rPr lang="ru-RU" sz="1000"/>
            </a:br>
            <a:r>
              <a:rPr b="1" lang="ru-RU" sz="1000"/>
              <a:t>заполняет анкету </a:t>
            </a:r>
            <a:r>
              <a:rPr lang="ru-RU" sz="1000"/>
              <a:t>в google форме</a:t>
            </a:r>
            <a:br>
              <a:rPr lang="ru-RU" sz="1000"/>
            </a:br>
            <a:r>
              <a:rPr lang="ru-RU" sz="1000"/>
              <a:t>и попадает в канал</a:t>
            </a:r>
            <a:endParaRPr sz="1000"/>
          </a:p>
        </p:txBody>
      </p:sp>
      <p:sp>
        <p:nvSpPr>
          <p:cNvPr id="562" name="Google Shape;562;p39"/>
          <p:cNvSpPr/>
          <p:nvPr/>
        </p:nvSpPr>
        <p:spPr>
          <a:xfrm>
            <a:off x="5691000" y="2023225"/>
            <a:ext cx="1143000" cy="95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4. Клиент</a:t>
            </a:r>
            <a:br>
              <a:rPr lang="ru-RU" sz="1000"/>
            </a:br>
            <a:r>
              <a:rPr lang="ru-RU" sz="1000"/>
              <a:t>Попадает в чат</a:t>
            </a:r>
            <a:endParaRPr sz="1000"/>
          </a:p>
        </p:txBody>
      </p:sp>
      <p:sp>
        <p:nvSpPr>
          <p:cNvPr id="563" name="Google Shape;563;p39"/>
          <p:cNvSpPr/>
          <p:nvPr/>
        </p:nvSpPr>
        <p:spPr>
          <a:xfrm>
            <a:off x="3807300" y="2493375"/>
            <a:ext cx="283500" cy="5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t/>
            </a:r>
            <a:endParaRPr sz="1300">
              <a:highlight>
                <a:schemeClr val="accent5"/>
              </a:highlight>
            </a:endParaRPr>
          </a:p>
        </p:txBody>
      </p:sp>
      <p:sp>
        <p:nvSpPr>
          <p:cNvPr id="564" name="Google Shape;564;p39"/>
          <p:cNvSpPr/>
          <p:nvPr/>
        </p:nvSpPr>
        <p:spPr>
          <a:xfrm>
            <a:off x="5397575" y="2490175"/>
            <a:ext cx="283500" cy="5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t/>
            </a:r>
            <a:endParaRPr sz="1300">
              <a:highlight>
                <a:schemeClr val="accent5"/>
              </a:highlight>
            </a:endParaRPr>
          </a:p>
        </p:txBody>
      </p:sp>
      <p:sp>
        <p:nvSpPr>
          <p:cNvPr id="565" name="Google Shape;565;p39"/>
          <p:cNvSpPr/>
          <p:nvPr/>
        </p:nvSpPr>
        <p:spPr>
          <a:xfrm>
            <a:off x="7100825" y="1983125"/>
            <a:ext cx="1303200" cy="95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5. Клиент</a:t>
            </a:r>
            <a:br>
              <a:rPr lang="ru-RU" sz="1000"/>
            </a:br>
            <a:r>
              <a:rPr lang="ru-RU" sz="1000"/>
              <a:t>видит ссылку на zoom</a:t>
            </a:r>
            <a:endParaRPr sz="1000"/>
          </a:p>
        </p:txBody>
      </p:sp>
      <p:sp>
        <p:nvSpPr>
          <p:cNvPr id="566" name="Google Shape;566;p39"/>
          <p:cNvSpPr/>
          <p:nvPr/>
        </p:nvSpPr>
        <p:spPr>
          <a:xfrm>
            <a:off x="8697600" y="2023225"/>
            <a:ext cx="1039800" cy="95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6. Клиент</a:t>
            </a:r>
            <a:br>
              <a:rPr lang="ru-RU" sz="1000"/>
            </a:br>
            <a:r>
              <a:rPr lang="ru-RU" sz="1000"/>
              <a:t>переходит на zoom в назначенное время</a:t>
            </a:r>
            <a:endParaRPr sz="1000"/>
          </a:p>
        </p:txBody>
      </p:sp>
      <p:sp>
        <p:nvSpPr>
          <p:cNvPr id="567" name="Google Shape;567;p39"/>
          <p:cNvSpPr/>
          <p:nvPr/>
        </p:nvSpPr>
        <p:spPr>
          <a:xfrm>
            <a:off x="6769175" y="2490175"/>
            <a:ext cx="283500" cy="5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t/>
            </a:r>
            <a:endParaRPr sz="1300">
              <a:highlight>
                <a:schemeClr val="accent5"/>
              </a:highlight>
            </a:endParaRPr>
          </a:p>
        </p:txBody>
      </p:sp>
      <p:sp>
        <p:nvSpPr>
          <p:cNvPr id="568" name="Google Shape;568;p39"/>
          <p:cNvSpPr/>
          <p:nvPr/>
        </p:nvSpPr>
        <p:spPr>
          <a:xfrm>
            <a:off x="8369375" y="2490175"/>
            <a:ext cx="283500" cy="5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t/>
            </a:r>
            <a:endParaRPr sz="1300">
              <a:highlight>
                <a:schemeClr val="accent5"/>
              </a:highlight>
            </a:endParaRPr>
          </a:p>
        </p:txBody>
      </p:sp>
      <p:sp>
        <p:nvSpPr>
          <p:cNvPr id="569" name="Google Shape;569;p39"/>
          <p:cNvSpPr/>
          <p:nvPr/>
        </p:nvSpPr>
        <p:spPr>
          <a:xfrm>
            <a:off x="972450" y="4381725"/>
            <a:ext cx="1391400" cy="17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Авто обзвон холодной базы</a:t>
            </a:r>
            <a:br>
              <a:rPr lang="ru-RU" sz="1000"/>
            </a:br>
            <a:r>
              <a:rPr lang="ru-RU" sz="1000"/>
              <a:t>1. Сбор разных баз</a:t>
            </a:r>
            <a:br>
              <a:rPr lang="ru-RU" sz="1000"/>
            </a:br>
            <a:r>
              <a:rPr lang="ru-RU" sz="1000"/>
              <a:t>2. АБ тест баз</a:t>
            </a:r>
            <a:br>
              <a:rPr lang="ru-RU" sz="1000"/>
            </a:br>
            <a:r>
              <a:rPr lang="ru-RU" sz="1000"/>
              <a:t>3. АБ тест цепочки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lang="ru-RU" sz="1000"/>
              <a:t>4. АБ тест голосов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lang="ru-RU" sz="1000"/>
              <a:t>5. Посчитать разницу конверсий по выходным и в будни</a:t>
            </a:r>
            <a:endParaRPr sz="1000"/>
          </a:p>
        </p:txBody>
      </p:sp>
      <p:sp>
        <p:nvSpPr>
          <p:cNvPr id="570" name="Google Shape;570;p39"/>
          <p:cNvSpPr txBox="1"/>
          <p:nvPr/>
        </p:nvSpPr>
        <p:spPr>
          <a:xfrm>
            <a:off x="929250" y="3781425"/>
            <a:ext cx="85206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Точки Роста</a:t>
            </a:r>
            <a:endParaRPr b="1" i="0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39"/>
          <p:cNvSpPr/>
          <p:nvPr/>
        </p:nvSpPr>
        <p:spPr>
          <a:xfrm>
            <a:off x="2570550" y="4343325"/>
            <a:ext cx="1303200" cy="240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Менеджер</a:t>
            </a:r>
            <a:br>
              <a:rPr lang="ru-RU" sz="1000"/>
            </a:br>
            <a:r>
              <a:rPr b="1" lang="ru-RU" sz="1000"/>
              <a:t>перезванивает</a:t>
            </a:r>
            <a:br>
              <a:rPr lang="ru-RU" sz="1000"/>
            </a:br>
            <a:r>
              <a:rPr lang="ru-RU" sz="1000"/>
              <a:t>1. И отправляет новую ссылку на сайт. Где указывает имя, телефон и время когда хочется созваниваться Надо поменять ссылку на чат где отправляют отчеты уже текущие “Результатники. </a:t>
            </a:r>
            <a:endParaRPr sz="1000"/>
          </a:p>
        </p:txBody>
      </p:sp>
      <p:sp>
        <p:nvSpPr>
          <p:cNvPr id="572" name="Google Shape;572;p39"/>
          <p:cNvSpPr/>
          <p:nvPr/>
        </p:nvSpPr>
        <p:spPr>
          <a:xfrm>
            <a:off x="4168650" y="4345221"/>
            <a:ext cx="1303200" cy="17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Клиент </a:t>
            </a:r>
            <a:br>
              <a:rPr lang="ru-RU" sz="1000"/>
            </a:br>
            <a:r>
              <a:rPr b="1" lang="ru-RU" sz="1000"/>
              <a:t>перезванивает</a:t>
            </a:r>
            <a:br>
              <a:rPr lang="ru-RU" sz="1000"/>
            </a:br>
            <a:r>
              <a:rPr lang="ru-RU" sz="1000"/>
              <a:t>1. Клиент заполняет анкету на сайте Результатников и в конце автоматически переходит в чат + заявка падает в AMO CRM</a:t>
            </a:r>
            <a:endParaRPr sz="1000"/>
          </a:p>
        </p:txBody>
      </p:sp>
      <p:sp>
        <p:nvSpPr>
          <p:cNvPr id="573" name="Google Shape;573;p39"/>
          <p:cNvSpPr/>
          <p:nvPr/>
        </p:nvSpPr>
        <p:spPr>
          <a:xfrm>
            <a:off x="5614800" y="4381725"/>
            <a:ext cx="1303200" cy="180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Клиент</a:t>
            </a:r>
            <a:br>
              <a:rPr b="1" lang="ru-RU" sz="1000"/>
            </a:br>
            <a:r>
              <a:rPr b="1" lang="ru-RU" sz="1000"/>
              <a:t>уже в чате.</a:t>
            </a:r>
            <a:r>
              <a:rPr lang="ru-RU" sz="1000"/>
              <a:t> И ему пишет менеджер или бот. Бот или менеджер видит в отдельном телеграмм чате и в CRM  уведомление о том, что клиент заполнил анкету на сайте</a:t>
            </a:r>
            <a:endParaRPr sz="1000"/>
          </a:p>
        </p:txBody>
      </p:sp>
      <p:sp>
        <p:nvSpPr>
          <p:cNvPr id="574" name="Google Shape;574;p39"/>
          <p:cNvSpPr/>
          <p:nvPr/>
        </p:nvSpPr>
        <p:spPr>
          <a:xfrm>
            <a:off x="7024625" y="4381725"/>
            <a:ext cx="1303200" cy="180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 Клиент получает уведомление с ссылкой на Zoom:</a:t>
            </a:r>
            <a:br>
              <a:rPr b="1" lang="ru-RU" sz="1000"/>
            </a:br>
            <a:r>
              <a:rPr lang="ru-RU" sz="1000"/>
              <a:t>-На телефон СМС </a:t>
            </a:r>
            <a:br>
              <a:rPr lang="ru-RU" sz="1000"/>
            </a:br>
            <a:r>
              <a:rPr lang="ru-RU" sz="1000"/>
              <a:t>-Через автозвонок</a:t>
            </a:r>
            <a:br>
              <a:rPr lang="ru-RU" sz="1000"/>
            </a:br>
            <a:r>
              <a:rPr lang="ru-RU" sz="1000"/>
              <a:t>-Через телеграм </a:t>
            </a:r>
            <a:br>
              <a:rPr lang="ru-RU" sz="1000"/>
            </a:br>
            <a:r>
              <a:rPr lang="ru-RU" sz="1000"/>
              <a:t>-Через воцап</a:t>
            </a:r>
            <a:br>
              <a:rPr lang="ru-RU" sz="1000"/>
            </a:br>
            <a:r>
              <a:rPr b="1" lang="ru-RU" sz="1000"/>
              <a:t>Все это настраивается в AMO CRM</a:t>
            </a:r>
            <a:endParaRPr b="1" sz="1000"/>
          </a:p>
        </p:txBody>
      </p:sp>
      <p:sp>
        <p:nvSpPr>
          <p:cNvPr id="575" name="Google Shape;575;p39"/>
          <p:cNvSpPr/>
          <p:nvPr/>
        </p:nvSpPr>
        <p:spPr>
          <a:xfrm>
            <a:off x="8510650" y="4350625"/>
            <a:ext cx="1303200" cy="180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rPr b="1" lang="ru-RU" sz="1000"/>
              <a:t>Клиент переходит в Zoom и участвует в первом дне. </a:t>
            </a:r>
            <a:r>
              <a:rPr lang="ru-RU" sz="1000"/>
              <a:t>После получает короткое видео с инструкциями на телеграм и воцап</a:t>
            </a:r>
            <a:r>
              <a:rPr b="1" lang="ru-RU" sz="1000"/>
              <a:t> </a:t>
            </a:r>
            <a:endParaRPr b="1" sz="1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/>
          <p:nvPr>
            <p:ph type="title"/>
          </p:nvPr>
        </p:nvSpPr>
        <p:spPr>
          <a:xfrm>
            <a:off x="1765300" y="0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Воронка Продаж. Точка Б</a:t>
            </a:r>
            <a:endParaRPr/>
          </a:p>
        </p:txBody>
      </p:sp>
      <p:sp>
        <p:nvSpPr>
          <p:cNvPr id="581" name="Google Shape;581;p40"/>
          <p:cNvSpPr/>
          <p:nvPr/>
        </p:nvSpPr>
        <p:spPr>
          <a:xfrm rot="-10799367">
            <a:off x="1606850" y="1771604"/>
            <a:ext cx="3259200" cy="4193700"/>
          </a:xfrm>
          <a:prstGeom prst="triangle">
            <a:avLst>
              <a:gd fmla="val 49524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582" name="Google Shape;582;p40"/>
          <p:cNvCxnSpPr/>
          <p:nvPr/>
        </p:nvCxnSpPr>
        <p:spPr>
          <a:xfrm flipH="1" rot="10800000">
            <a:off x="1901650" y="2292013"/>
            <a:ext cx="6647100" cy="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3" name="Google Shape;583;p40"/>
          <p:cNvCxnSpPr/>
          <p:nvPr/>
        </p:nvCxnSpPr>
        <p:spPr>
          <a:xfrm flipH="1" rot="10800000">
            <a:off x="2095350" y="3072913"/>
            <a:ext cx="7650900" cy="1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4" name="Google Shape;584;p40"/>
          <p:cNvCxnSpPr/>
          <p:nvPr/>
        </p:nvCxnSpPr>
        <p:spPr>
          <a:xfrm flipH="1" rot="10800000">
            <a:off x="1998200" y="2700263"/>
            <a:ext cx="64392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5" name="Google Shape;585;p40"/>
          <p:cNvCxnSpPr/>
          <p:nvPr/>
        </p:nvCxnSpPr>
        <p:spPr>
          <a:xfrm flipH="1" rot="10800000">
            <a:off x="2278125" y="3474000"/>
            <a:ext cx="53295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6" name="Google Shape;586;p40"/>
          <p:cNvCxnSpPr/>
          <p:nvPr/>
        </p:nvCxnSpPr>
        <p:spPr>
          <a:xfrm>
            <a:off x="2337800" y="3700325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7" name="Google Shape;587;p40"/>
          <p:cNvSpPr txBox="1"/>
          <p:nvPr/>
        </p:nvSpPr>
        <p:spPr>
          <a:xfrm>
            <a:off x="4552125" y="1976063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1. Авто обзвон холодной базы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88" name="Google Shape;588;p40"/>
          <p:cNvSpPr txBox="1"/>
          <p:nvPr/>
        </p:nvSpPr>
        <p:spPr>
          <a:xfrm>
            <a:off x="4003825" y="2361513"/>
            <a:ext cx="448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2. Менеджер</a:t>
            </a:r>
            <a:r>
              <a:rPr lang="ru-RU" sz="1000">
                <a:solidFill>
                  <a:schemeClr val="lt1"/>
                </a:solidFill>
              </a:rPr>
              <a:t> </a:t>
            </a:r>
            <a:r>
              <a:rPr b="1" lang="ru-RU" sz="1000">
                <a:solidFill>
                  <a:schemeClr val="lt1"/>
                </a:solidFill>
              </a:rPr>
              <a:t>перезванивает</a:t>
            </a:r>
            <a:r>
              <a:rPr lang="ru-RU" sz="1000">
                <a:solidFill>
                  <a:schemeClr val="lt1"/>
                </a:solidFill>
              </a:rPr>
              <a:t> и отправляет ссылки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89" name="Google Shape;589;p40"/>
          <p:cNvSpPr txBox="1"/>
          <p:nvPr/>
        </p:nvSpPr>
        <p:spPr>
          <a:xfrm>
            <a:off x="4427550" y="2703875"/>
            <a:ext cx="586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3. Клиент</a:t>
            </a:r>
            <a:r>
              <a:rPr lang="ru-RU" sz="1000">
                <a:solidFill>
                  <a:schemeClr val="lt1"/>
                </a:solidFill>
              </a:rPr>
              <a:t> </a:t>
            </a:r>
            <a:r>
              <a:rPr b="1" lang="ru-RU" sz="1000">
                <a:solidFill>
                  <a:schemeClr val="lt1"/>
                </a:solidFill>
              </a:rPr>
              <a:t>заполняет анкету </a:t>
            </a:r>
            <a:r>
              <a:rPr lang="ru-RU" sz="1000">
                <a:solidFill>
                  <a:schemeClr val="lt1"/>
                </a:solidFill>
              </a:rPr>
              <a:t>и попадает в чат где все переписываются и анонс встреч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90" name="Google Shape;590;p40"/>
          <p:cNvSpPr txBox="1"/>
          <p:nvPr/>
        </p:nvSpPr>
        <p:spPr>
          <a:xfrm>
            <a:off x="4412725" y="3033675"/>
            <a:ext cx="572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4. Клиент</a:t>
            </a:r>
            <a:r>
              <a:rPr lang="ru-RU" sz="1000">
                <a:solidFill>
                  <a:schemeClr val="lt1"/>
                </a:solidFill>
              </a:rPr>
              <a:t> попал в чат. менеджер видит в отдельном телеграмм чате </a:t>
            </a:r>
            <a:br>
              <a:rPr lang="ru-RU" sz="1000">
                <a:solidFill>
                  <a:schemeClr val="lt1"/>
                </a:solidFill>
              </a:rPr>
            </a:br>
            <a:r>
              <a:rPr lang="ru-RU" sz="1000">
                <a:solidFill>
                  <a:schemeClr val="lt1"/>
                </a:solidFill>
              </a:rPr>
              <a:t>и в CRM  уведомление о том, что клиент заполнил анкету на сайте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91" name="Google Shape;591;p40"/>
          <p:cNvSpPr txBox="1"/>
          <p:nvPr/>
        </p:nvSpPr>
        <p:spPr>
          <a:xfrm>
            <a:off x="4202425" y="3394025"/>
            <a:ext cx="461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5. Клиент</a:t>
            </a:r>
            <a:r>
              <a:rPr lang="ru-RU" sz="1000">
                <a:solidFill>
                  <a:schemeClr val="lt1"/>
                </a:solidFill>
              </a:rPr>
              <a:t> видит ссылку на zoom. Напоминаем в ЛС Whatsapp и Telegram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92" name="Google Shape;592;p40"/>
          <p:cNvSpPr txBox="1"/>
          <p:nvPr/>
        </p:nvSpPr>
        <p:spPr>
          <a:xfrm>
            <a:off x="4101375" y="3656050"/>
            <a:ext cx="495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6. Клиент переходит в Zoom и участвует в первом дне. 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93" name="Google Shape;593;p40"/>
          <p:cNvSpPr txBox="1"/>
          <p:nvPr/>
        </p:nvSpPr>
        <p:spPr>
          <a:xfrm>
            <a:off x="1704525" y="1769375"/>
            <a:ext cx="294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Вся База 3 000 000 человек.</a:t>
            </a:r>
            <a:br>
              <a:rPr lang="ru-RU" sz="800">
                <a:solidFill>
                  <a:schemeClr val="dk1"/>
                </a:solidFill>
              </a:rPr>
            </a:br>
            <a:br>
              <a:rPr lang="ru-RU" sz="800">
                <a:solidFill>
                  <a:schemeClr val="dk1"/>
                </a:solidFill>
              </a:rPr>
            </a:br>
            <a:r>
              <a:rPr b="1" lang="ru-RU" sz="800">
                <a:solidFill>
                  <a:schemeClr val="dk1"/>
                </a:solidFill>
              </a:rPr>
              <a:t>300 откликов (нажали 1), 21 000 расход, CPO = 70 руб.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594" name="Google Shape;594;p40"/>
          <p:cNvSpPr txBox="1"/>
          <p:nvPr/>
        </p:nvSpPr>
        <p:spPr>
          <a:xfrm>
            <a:off x="1830200" y="2172638"/>
            <a:ext cx="269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br>
              <a:rPr lang="ru-RU" sz="800">
                <a:solidFill>
                  <a:schemeClr val="dk1"/>
                </a:solidFill>
              </a:rPr>
            </a:br>
            <a:r>
              <a:rPr b="1" lang="ru-RU" sz="800">
                <a:solidFill>
                  <a:schemeClr val="dk1"/>
                </a:solidFill>
              </a:rPr>
              <a:t>300 отправлено на воцап </a:t>
            </a:r>
            <a:br>
              <a:rPr b="1" lang="ru-RU" sz="800">
                <a:solidFill>
                  <a:schemeClr val="dk1"/>
                </a:solidFill>
              </a:rPr>
            </a:br>
            <a:r>
              <a:rPr b="1" lang="ru-RU" sz="800">
                <a:solidFill>
                  <a:schemeClr val="dk1"/>
                </a:solidFill>
              </a:rPr>
              <a:t>и телеграм (блокировка)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595" name="Google Shape;595;p40"/>
          <p:cNvSpPr txBox="1"/>
          <p:nvPr/>
        </p:nvSpPr>
        <p:spPr>
          <a:xfrm>
            <a:off x="2198575" y="2780400"/>
            <a:ext cx="197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200 участников, 105 р квал 1</a:t>
            </a:r>
            <a:endParaRPr b="1" sz="800">
              <a:solidFill>
                <a:schemeClr val="dk1"/>
              </a:solidFill>
            </a:endParaRPr>
          </a:p>
        </p:txBody>
      </p:sp>
      <p:cxnSp>
        <p:nvCxnSpPr>
          <p:cNvPr id="596" name="Google Shape;596;p40"/>
          <p:cNvCxnSpPr/>
          <p:nvPr/>
        </p:nvCxnSpPr>
        <p:spPr>
          <a:xfrm>
            <a:off x="2431263" y="4005125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7" name="Google Shape;597;p40"/>
          <p:cNvCxnSpPr/>
          <p:nvPr/>
        </p:nvCxnSpPr>
        <p:spPr>
          <a:xfrm>
            <a:off x="2583917" y="4256825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8" name="Google Shape;598;p40"/>
          <p:cNvSpPr txBox="1"/>
          <p:nvPr/>
        </p:nvSpPr>
        <p:spPr>
          <a:xfrm>
            <a:off x="4025175" y="3960838"/>
            <a:ext cx="435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7. Клиент проходит </a:t>
            </a:r>
            <a:r>
              <a:rPr lang="ru-RU" sz="1000">
                <a:solidFill>
                  <a:schemeClr val="lt1"/>
                </a:solidFill>
              </a:rPr>
              <a:t>Тест Драйв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99" name="Google Shape;599;p40"/>
          <p:cNvSpPr txBox="1"/>
          <p:nvPr/>
        </p:nvSpPr>
        <p:spPr>
          <a:xfrm>
            <a:off x="3897450" y="4180613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8. Клиент проходит выпускной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600" name="Google Shape;600;p40"/>
          <p:cNvSpPr txBox="1"/>
          <p:nvPr/>
        </p:nvSpPr>
        <p:spPr>
          <a:xfrm>
            <a:off x="3745050" y="4790225"/>
            <a:ext cx="369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10. Клиент</a:t>
            </a:r>
            <a:r>
              <a:rPr lang="ru-RU" sz="1000">
                <a:solidFill>
                  <a:schemeClr val="lt1"/>
                </a:solidFill>
              </a:rPr>
              <a:t> оставляет отзыв о проекте Результатники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601" name="Google Shape;601;p40"/>
          <p:cNvSpPr txBox="1"/>
          <p:nvPr/>
        </p:nvSpPr>
        <p:spPr>
          <a:xfrm>
            <a:off x="3662275" y="5162400"/>
            <a:ext cx="465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11. Клиент продлевает</a:t>
            </a:r>
            <a:r>
              <a:rPr lang="ru-RU" sz="1000">
                <a:solidFill>
                  <a:schemeClr val="lt1"/>
                </a:solidFill>
              </a:rPr>
              <a:t> на второй месяц или несколько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602" name="Google Shape;602;p40"/>
          <p:cNvSpPr txBox="1"/>
          <p:nvPr/>
        </p:nvSpPr>
        <p:spPr>
          <a:xfrm>
            <a:off x="3508950" y="5534575"/>
            <a:ext cx="536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12. Клиент продлевает еще на несколько месяцев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603" name="Google Shape;603;p40"/>
          <p:cNvCxnSpPr/>
          <p:nvPr/>
        </p:nvCxnSpPr>
        <p:spPr>
          <a:xfrm>
            <a:off x="2812517" y="4790225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4" name="Google Shape;604;p40"/>
          <p:cNvCxnSpPr/>
          <p:nvPr/>
        </p:nvCxnSpPr>
        <p:spPr>
          <a:xfrm>
            <a:off x="2888717" y="5171225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5" name="Google Shape;605;p40"/>
          <p:cNvCxnSpPr/>
          <p:nvPr/>
        </p:nvCxnSpPr>
        <p:spPr>
          <a:xfrm>
            <a:off x="3041117" y="5552225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6" name="Google Shape;606;p40"/>
          <p:cNvCxnSpPr/>
          <p:nvPr/>
        </p:nvCxnSpPr>
        <p:spPr>
          <a:xfrm>
            <a:off x="2660117" y="4485425"/>
            <a:ext cx="57288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7" name="Google Shape;607;p40"/>
          <p:cNvSpPr txBox="1"/>
          <p:nvPr/>
        </p:nvSpPr>
        <p:spPr>
          <a:xfrm>
            <a:off x="3821250" y="4485425"/>
            <a:ext cx="42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lang="ru-RU" sz="1000">
                <a:solidFill>
                  <a:schemeClr val="lt1"/>
                </a:solidFill>
              </a:rPr>
              <a:t>9. Клиент покупает</a:t>
            </a:r>
            <a:r>
              <a:rPr lang="ru-RU" sz="1000">
                <a:solidFill>
                  <a:schemeClr val="lt1"/>
                </a:solidFill>
              </a:rPr>
              <a:t> Тест месячный курс за 3500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608" name="Google Shape;608;p40"/>
          <p:cNvSpPr txBox="1"/>
          <p:nvPr/>
        </p:nvSpPr>
        <p:spPr>
          <a:xfrm>
            <a:off x="2298650" y="3127200"/>
            <a:ext cx="197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190 участников, 110р квал. 2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609" name="Google Shape;609;p40"/>
          <p:cNvSpPr txBox="1"/>
          <p:nvPr/>
        </p:nvSpPr>
        <p:spPr>
          <a:xfrm>
            <a:off x="2387150" y="3392763"/>
            <a:ext cx="197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185 участников, 113р квал 3.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610" name="Google Shape;610;p40"/>
          <p:cNvSpPr txBox="1"/>
          <p:nvPr/>
        </p:nvSpPr>
        <p:spPr>
          <a:xfrm>
            <a:off x="2323950" y="3678200"/>
            <a:ext cx="197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180 участников, 116р квал4.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611" name="Google Shape;611;p40"/>
          <p:cNvSpPr txBox="1"/>
          <p:nvPr/>
        </p:nvSpPr>
        <p:spPr>
          <a:xfrm>
            <a:off x="2278875" y="3955175"/>
            <a:ext cx="197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120 участников, 175р квал5.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612" name="Google Shape;612;p40"/>
          <p:cNvSpPr txBox="1"/>
          <p:nvPr/>
        </p:nvSpPr>
        <p:spPr>
          <a:xfrm>
            <a:off x="2278875" y="4183775"/>
            <a:ext cx="197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105 участников, 200 квал6.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613" name="Google Shape;613;p40"/>
          <p:cNvSpPr txBox="1"/>
          <p:nvPr/>
        </p:nvSpPr>
        <p:spPr>
          <a:xfrm>
            <a:off x="2278875" y="4412375"/>
            <a:ext cx="197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65 участников, </a:t>
            </a:r>
            <a:br>
              <a:rPr lang="ru-RU" sz="800">
                <a:solidFill>
                  <a:schemeClr val="dk1"/>
                </a:solidFill>
              </a:rPr>
            </a:br>
            <a:r>
              <a:rPr lang="ru-RU" sz="800">
                <a:solidFill>
                  <a:schemeClr val="dk1"/>
                </a:solidFill>
              </a:rPr>
              <a:t>323 квал.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614" name="Google Shape;614;p40"/>
          <p:cNvSpPr txBox="1"/>
          <p:nvPr/>
        </p:nvSpPr>
        <p:spPr>
          <a:xfrm>
            <a:off x="2278875" y="4793375"/>
            <a:ext cx="197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35 участников, </a:t>
            </a:r>
            <a:br>
              <a:rPr lang="ru-RU" sz="800">
                <a:solidFill>
                  <a:schemeClr val="dk1"/>
                </a:solidFill>
              </a:rPr>
            </a:br>
            <a:r>
              <a:rPr lang="ru-RU" sz="800">
                <a:solidFill>
                  <a:schemeClr val="dk1"/>
                </a:solidFill>
              </a:rPr>
              <a:t>110р квал.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1"/>
          <p:cNvSpPr txBox="1"/>
          <p:nvPr/>
        </p:nvSpPr>
        <p:spPr>
          <a:xfrm>
            <a:off x="-25400" y="2714625"/>
            <a:ext cx="106935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3591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Домашнее Задание</a:t>
            </a:r>
            <a:endParaRPr b="0" i="0" sz="5400">
              <a:solidFill>
                <a:srgbClr val="00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2"/>
          <p:cNvSpPr txBox="1"/>
          <p:nvPr/>
        </p:nvSpPr>
        <p:spPr>
          <a:xfrm>
            <a:off x="2755900" y="2408669"/>
            <a:ext cx="4358640" cy="382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Посмотреть как у конкурентов</a:t>
            </a:r>
            <a:endParaRPr/>
          </a:p>
        </p:txBody>
      </p:sp>
      <p:sp>
        <p:nvSpPr>
          <p:cNvPr id="625" name="Google Shape;625;p42"/>
          <p:cNvSpPr txBox="1"/>
          <p:nvPr/>
        </p:nvSpPr>
        <p:spPr>
          <a:xfrm>
            <a:off x="2755900" y="3781425"/>
            <a:ext cx="6705600" cy="382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Придумать свой оффер с WOW эффектом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42"/>
          <p:cNvSpPr txBox="1"/>
          <p:nvPr/>
        </p:nvSpPr>
        <p:spPr>
          <a:xfrm>
            <a:off x="2755900" y="5305425"/>
            <a:ext cx="6559868" cy="382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Проверить оффер опросом и трафиком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42"/>
          <p:cNvSpPr txBox="1"/>
          <p:nvPr/>
        </p:nvSpPr>
        <p:spPr>
          <a:xfrm>
            <a:off x="0" y="276225"/>
            <a:ext cx="105282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Домашка. База</a:t>
            </a:r>
            <a:endParaRPr b="0" i="0" sz="4800">
              <a:solidFill>
                <a:srgbClr val="00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28" name="Google Shape;628;p42"/>
          <p:cNvSpPr txBox="1"/>
          <p:nvPr/>
        </p:nvSpPr>
        <p:spPr>
          <a:xfrm>
            <a:off x="2082825" y="2046185"/>
            <a:ext cx="338455" cy="897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68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9" name="Google Shape;629;p42"/>
          <p:cNvSpPr/>
          <p:nvPr/>
        </p:nvSpPr>
        <p:spPr>
          <a:xfrm>
            <a:off x="2082825" y="5076825"/>
            <a:ext cx="7492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4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p42"/>
          <p:cNvSpPr txBox="1"/>
          <p:nvPr/>
        </p:nvSpPr>
        <p:spPr>
          <a:xfrm>
            <a:off x="2112645" y="3400425"/>
            <a:ext cx="338455" cy="897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68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3"/>
          <p:cNvSpPr txBox="1"/>
          <p:nvPr/>
        </p:nvSpPr>
        <p:spPr>
          <a:xfrm>
            <a:off x="2146300" y="1724025"/>
            <a:ext cx="338455" cy="266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68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4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1235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>
              <a:solidFill>
                <a:srgbClr val="00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6" name="Google Shape;636;p43"/>
          <p:cNvSpPr txBox="1"/>
          <p:nvPr/>
        </p:nvSpPr>
        <p:spPr>
          <a:xfrm>
            <a:off x="2832100" y="1876425"/>
            <a:ext cx="5506973" cy="1120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Напиши прикладной пост https://t.me/lenakravflo/240 и выложи в своем  telegram канале </a:t>
            </a:r>
            <a:endParaRPr b="0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43"/>
          <p:cNvSpPr txBox="1"/>
          <p:nvPr/>
        </p:nvSpPr>
        <p:spPr>
          <a:xfrm>
            <a:off x="2832100" y="3705225"/>
            <a:ext cx="66168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Создай пост </a:t>
            </a:r>
            <a:r>
              <a:rPr b="0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закреп https://t.me/c/1674578162/31 </a:t>
            </a:r>
            <a:br>
              <a:rPr b="0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 своем  telegram канале </a:t>
            </a:r>
            <a:endParaRPr/>
          </a:p>
        </p:txBody>
      </p:sp>
      <p:sp>
        <p:nvSpPr>
          <p:cNvPr id="638" name="Google Shape;638;p43"/>
          <p:cNvSpPr txBox="1"/>
          <p:nvPr/>
        </p:nvSpPr>
        <p:spPr>
          <a:xfrm>
            <a:off x="2908300" y="5610225"/>
            <a:ext cx="556260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Пропиши оффер ниши внутри своего аккаунта в telegram.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43"/>
          <p:cNvSpPr txBox="1"/>
          <p:nvPr/>
        </p:nvSpPr>
        <p:spPr>
          <a:xfrm>
            <a:off x="0" y="276225"/>
            <a:ext cx="105282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Домашка. Про</a:t>
            </a:r>
            <a:endParaRPr sz="4800">
              <a:solidFill>
                <a:srgbClr val="00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40" name="Google Shape;640;p43"/>
          <p:cNvSpPr/>
          <p:nvPr/>
        </p:nvSpPr>
        <p:spPr>
          <a:xfrm>
            <a:off x="2082825" y="5534025"/>
            <a:ext cx="7492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4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f195cecf5e_0_137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 ВЫЙТИ НА ЧАЙХАНУ</a:t>
            </a:r>
            <a:endParaRPr/>
          </a:p>
        </p:txBody>
      </p:sp>
      <p:pic>
        <p:nvPicPr>
          <p:cNvPr descr="C:\Users\admin\Desktop\2024\Июль 2024\21 - 31 июля\26\XHYMq_7Ja48.jpg" id="646" name="Google Shape;646;g2f195cecf5e_0_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0970" y="1876425"/>
            <a:ext cx="6261331" cy="468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f195cecf5e_0_114"/>
          <p:cNvSpPr txBox="1"/>
          <p:nvPr/>
        </p:nvSpPr>
        <p:spPr>
          <a:xfrm>
            <a:off x="326957" y="1344277"/>
            <a:ext cx="10039500" cy="6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25" lIns="116075" spcFirstLastPara="1" rIns="116075" wrap="square" tIns="58025">
            <a:spAutoFit/>
          </a:bodyPr>
          <a:lstStyle/>
          <a:p>
            <a:pPr indent="-43815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AutoNum type="arabicPeriod"/>
            </a:pPr>
            <a: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Бесплатная консультация от Нутрициолога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Получите сертификат на 7000 р. на сдачу анализов и бесплатную консультацию с рекомендациями для улучшения работы ЖКТ, снижения веса 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AutoNum type="arabicPeriod"/>
            </a:pPr>
            <a: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Бесплатная VR Съемка для ресторана и виртуальные очки</a:t>
            </a:r>
            <a:b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Оставьте заявку и мы сделаем бесплатную видео </a:t>
            </a:r>
            <a: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VR</a:t>
            </a: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панорамное видео и выложим ее на сервисы о ресторанах за 0 р.</a:t>
            </a:r>
            <a:b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584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AutoNum type="arabicPeriod"/>
            </a:pPr>
            <a:r>
              <a:rPr b="1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Научись зарабатывать 70 000 рублей за 5 дней на маникюре</a:t>
            </a:r>
            <a:b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Пройди опрос и получи онлайн консультацию за 0 р. </a:t>
            </a:r>
            <a:endParaRPr b="0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2f195cecf5e_0_114"/>
          <p:cNvSpPr txBox="1"/>
          <p:nvPr/>
        </p:nvSpPr>
        <p:spPr>
          <a:xfrm>
            <a:off x="0" y="276225"/>
            <a:ext cx="105282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Примеры офферов</a:t>
            </a:r>
            <a:endParaRPr b="0" i="0" sz="4800">
              <a:solidFill>
                <a:srgbClr val="00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195cecf5e_0_442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5 из 7 за 3 месяца</a:t>
            </a:r>
            <a:endParaRPr/>
          </a:p>
        </p:txBody>
      </p:sp>
      <p:pic>
        <p:nvPicPr>
          <p:cNvPr id="143" name="Google Shape;143;g2f195cecf5e_0_4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900" y="1982325"/>
            <a:ext cx="2537465" cy="8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f195cecf5e_0_442"/>
          <p:cNvSpPr txBox="1"/>
          <p:nvPr/>
        </p:nvSpPr>
        <p:spPr>
          <a:xfrm>
            <a:off x="1127500" y="141922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b="1" lang="ru-RU" sz="1400">
                <a:highlight>
                  <a:srgbClr val="FFFF00"/>
                </a:highlight>
              </a:rPr>
              <a:t>0 ПРИБЫЛИ, НО БЫЛИ БОЛЬШИЕ ЗАЯВКИ</a:t>
            </a:r>
            <a:endParaRPr sz="1400"/>
          </a:p>
        </p:txBody>
      </p:sp>
      <p:sp>
        <p:nvSpPr>
          <p:cNvPr id="145" name="Google Shape;145;g2f195cecf5e_0_442"/>
          <p:cNvSpPr txBox="1"/>
          <p:nvPr/>
        </p:nvSpPr>
        <p:spPr>
          <a:xfrm>
            <a:off x="1128524" y="2785500"/>
            <a:ext cx="345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b="1" lang="ru-RU" sz="1400">
                <a:highlight>
                  <a:srgbClr val="FFFF00"/>
                </a:highlight>
              </a:rPr>
              <a:t>0 ПРИБЫЛИ, </a:t>
            </a:r>
            <a:r>
              <a:rPr b="1" lang="ru-RU">
                <a:highlight>
                  <a:srgbClr val="FFFF00"/>
                </a:highlight>
              </a:rPr>
              <a:t>27</a:t>
            </a:r>
            <a:r>
              <a:rPr b="1" lang="ru-RU" sz="1400">
                <a:highlight>
                  <a:srgbClr val="FFFF00"/>
                </a:highlight>
              </a:rPr>
              <a:t> ЗАЯВО</a:t>
            </a:r>
            <a:r>
              <a:rPr b="1" lang="ru-RU">
                <a:highlight>
                  <a:srgbClr val="FFFF00"/>
                </a:highlight>
              </a:rPr>
              <a:t>К</a:t>
            </a:r>
            <a:endParaRPr sz="1400"/>
          </a:p>
        </p:txBody>
      </p:sp>
      <p:pic>
        <p:nvPicPr>
          <p:cNvPr id="146" name="Google Shape;146;g2f195cecf5e_0_4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9450" y="3314700"/>
            <a:ext cx="2868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f195cecf5e_0_4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1900" y="4606629"/>
            <a:ext cx="3227575" cy="77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f195cecf5e_0_4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56300" y="2257425"/>
            <a:ext cx="32004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f195cecf5e_0_442"/>
          <p:cNvSpPr txBox="1"/>
          <p:nvPr/>
        </p:nvSpPr>
        <p:spPr>
          <a:xfrm>
            <a:off x="5887732" y="1876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b="1" lang="ru-RU" sz="1400">
                <a:highlight>
                  <a:srgbClr val="FFFF00"/>
                </a:highlight>
              </a:rPr>
              <a:t>50 Т.Р.  ПРИБЫЛИ, 30+ ЗАЯВОК</a:t>
            </a:r>
            <a:endParaRPr sz="1400"/>
          </a:p>
        </p:txBody>
      </p:sp>
      <p:pic>
        <p:nvPicPr>
          <p:cNvPr id="150" name="Google Shape;150;g2f195cecf5e_0_4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75350" y="3457575"/>
            <a:ext cx="36385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f195cecf5e_0_442"/>
          <p:cNvSpPr txBox="1"/>
          <p:nvPr/>
        </p:nvSpPr>
        <p:spPr>
          <a:xfrm>
            <a:off x="5880100" y="3044229"/>
            <a:ext cx="41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b="1" lang="ru-RU" sz="1400">
                <a:highlight>
                  <a:srgbClr val="FFFF00"/>
                </a:highlight>
              </a:rPr>
              <a:t>296 Т.Р.  ПРИБЫЛИ, 50+ ЗАЯВОК </a:t>
            </a:r>
            <a:endParaRPr sz="1400"/>
          </a:p>
        </p:txBody>
      </p:sp>
      <p:sp>
        <p:nvSpPr>
          <p:cNvPr id="152" name="Google Shape;152;g2f195cecf5e_0_442"/>
          <p:cNvSpPr txBox="1"/>
          <p:nvPr/>
        </p:nvSpPr>
        <p:spPr>
          <a:xfrm>
            <a:off x="5956300" y="4339629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b="1" lang="ru-RU" sz="1400">
                <a:highlight>
                  <a:srgbClr val="FFFF00"/>
                </a:highlight>
              </a:rPr>
              <a:t>40 Т.Р.  ПРИБЫЛИ, 10+ ЗАЯВОК </a:t>
            </a:r>
            <a:endParaRPr sz="1400"/>
          </a:p>
        </p:txBody>
      </p:sp>
      <p:pic>
        <p:nvPicPr>
          <p:cNvPr id="153" name="Google Shape;153;g2f195cecf5e_0_4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2500" y="4705007"/>
            <a:ext cx="3657600" cy="82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f195cecf5e_0_4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31900" y="5776227"/>
            <a:ext cx="3198624" cy="74839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f195cecf5e_0_442"/>
          <p:cNvSpPr txBox="1"/>
          <p:nvPr/>
        </p:nvSpPr>
        <p:spPr>
          <a:xfrm>
            <a:off x="1155700" y="5477218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b="1" lang="ru-RU" sz="1400">
                <a:highlight>
                  <a:srgbClr val="FFFF00"/>
                </a:highlight>
              </a:rPr>
              <a:t>540 Т.Р.  ПРИБЫЛИ, 100+ ЗАЯВОК </a:t>
            </a:r>
            <a:endParaRPr sz="1400"/>
          </a:p>
        </p:txBody>
      </p:sp>
      <p:pic>
        <p:nvPicPr>
          <p:cNvPr id="156" name="Google Shape;156;g2f195cecf5e_0_4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84288" y="5853400"/>
            <a:ext cx="633412" cy="5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f195cecf5e_0_442"/>
          <p:cNvSpPr txBox="1"/>
          <p:nvPr/>
        </p:nvSpPr>
        <p:spPr>
          <a:xfrm>
            <a:off x="1155700" y="4187229"/>
            <a:ext cx="35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b="1" lang="ru-RU" sz="1400">
                <a:highlight>
                  <a:srgbClr val="FFFF00"/>
                </a:highlight>
              </a:rPr>
              <a:t>606 Т.Р.  ПРИБЫЛИ, 20+ ЗАЯВОК </a:t>
            </a:r>
            <a:endParaRPr sz="14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4"/>
          <p:cNvSpPr txBox="1"/>
          <p:nvPr>
            <p:ph type="title"/>
          </p:nvPr>
        </p:nvSpPr>
        <p:spPr>
          <a:xfrm>
            <a:off x="1619110" y="597786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Пример Оффера</a:t>
            </a:r>
            <a:endParaRPr/>
          </a:p>
        </p:txBody>
      </p:sp>
      <p:sp>
        <p:nvSpPr>
          <p:cNvPr id="658" name="Google Shape;658;p44"/>
          <p:cNvSpPr/>
          <p:nvPr/>
        </p:nvSpPr>
        <p:spPr>
          <a:xfrm>
            <a:off x="5734050" y="4314825"/>
            <a:ext cx="4108450" cy="304698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0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Консультация Нутрициолога по результатам анализов крови за 0₽.</a:t>
            </a:r>
            <a:br>
              <a:rPr lang="ru-RU" sz="2400">
                <a:solidFill>
                  <a:schemeClr val="lt1"/>
                </a:solidFill>
              </a:rPr>
            </a:br>
            <a:r>
              <a:rPr lang="ru-RU" sz="2400">
                <a:solidFill>
                  <a:schemeClr val="lt1"/>
                </a:solidFill>
              </a:rPr>
              <a:t> </a:t>
            </a:r>
            <a:br>
              <a:rPr lang="ru-RU" sz="2400">
                <a:solidFill>
                  <a:schemeClr val="lt1"/>
                </a:solidFill>
              </a:rPr>
            </a:br>
            <a:r>
              <a:rPr lang="ru-RU" sz="2400">
                <a:solidFill>
                  <a:schemeClr val="lt1"/>
                </a:solidFill>
              </a:rPr>
              <a:t>Записаться на консультацию услуги-нутрициолога.рф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659" name="Google Shape;65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899" y="1614698"/>
            <a:ext cx="4613255" cy="5747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ownloads\Telegram Desktop\photo_2024-08-03_23-31-01.jpg" id="660" name="Google Shape;66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6750" y="1571625"/>
            <a:ext cx="4019550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6"/>
          <p:cNvSpPr txBox="1"/>
          <p:nvPr/>
        </p:nvSpPr>
        <p:spPr>
          <a:xfrm>
            <a:off x="0" y="276225"/>
            <a:ext cx="1052830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8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Делает не тот, кто планирует</a:t>
            </a:r>
            <a:endParaRPr b="0" i="0" sz="4800">
              <a:solidFill>
                <a:srgbClr val="00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66" name="Google Shape;666;p46"/>
          <p:cNvSpPr/>
          <p:nvPr/>
        </p:nvSpPr>
        <p:spPr>
          <a:xfrm>
            <a:off x="4813300" y="2181225"/>
            <a:ext cx="5334000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Поскольку любой человек множественная личность. В разные моменты в разных ситуациях нам нужны разные стили управления над собой. </a:t>
            </a:r>
            <a:br>
              <a:rPr lang="ru-RU" sz="1800">
                <a:solidFill>
                  <a:schemeClr val="lt1"/>
                </a:solidFill>
              </a:rPr>
            </a:b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Есть 3 стиля ситуационного лидерства: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-новичку нужны бумажки с инструкциями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-продвинутому нужна поддержка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-опытному надо делегировать</a:t>
            </a:r>
            <a:br>
              <a:rPr lang="ru-RU" sz="1800">
                <a:solidFill>
                  <a:schemeClr val="lt1"/>
                </a:solidFill>
              </a:rPr>
            </a:br>
            <a:br>
              <a:rPr b="1" lang="ru-RU" sz="1800">
                <a:solidFill>
                  <a:schemeClr val="lt1"/>
                </a:solidFill>
              </a:rPr>
            </a:br>
            <a:r>
              <a:rPr b="1" lang="ru-RU" sz="1800">
                <a:solidFill>
                  <a:schemeClr val="lt1"/>
                </a:solidFill>
              </a:rPr>
              <a:t>Поэтому, когда планируете – напишите пошаговая инструкция, чтобы новичок не сдался перед неопределенностью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descr="C:\Users\admin\Desktop\2024\Август 2024\3 - 13\3\Новая папка\photo_2024-07-31_09-19-57.jpg" id="667" name="Google Shape;66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100" y="2178050"/>
            <a:ext cx="3944415" cy="3922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f195cecf5e_0_757"/>
          <p:cNvSpPr txBox="1"/>
          <p:nvPr>
            <p:ph type="title"/>
          </p:nvPr>
        </p:nvSpPr>
        <p:spPr>
          <a:xfrm>
            <a:off x="1619110" y="597786"/>
            <a:ext cx="74535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Что </a:t>
            </a:r>
            <a:r>
              <a:rPr b="1" lang="ru-RU" sz="5400" strike="sngStrike">
                <a:solidFill>
                  <a:srgbClr val="DAEEF3"/>
                </a:solidFill>
                <a:latin typeface="Calibri"/>
                <a:ea typeface="Calibri"/>
                <a:cs typeface="Calibri"/>
                <a:sym typeface="Calibri"/>
              </a:rPr>
              <a:t>почитать</a:t>
            </a:r>
            <a:r>
              <a:rPr lang="ru-RU">
                <a:solidFill>
                  <a:srgbClr val="DAEEF3"/>
                </a:solidFill>
              </a:rPr>
              <a:t> </a:t>
            </a:r>
            <a:r>
              <a:rPr lang="ru-RU"/>
              <a:t>переписать:</a:t>
            </a:r>
            <a:endParaRPr strike="sngStrike"/>
          </a:p>
        </p:txBody>
      </p:sp>
      <p:pic>
        <p:nvPicPr>
          <p:cNvPr id="673" name="Google Shape;673;g2f195cecf5e_0_757"/>
          <p:cNvPicPr preferRelativeResize="0"/>
          <p:nvPr/>
        </p:nvPicPr>
        <p:blipFill rotWithShape="1">
          <a:blip r:embed="rId3">
            <a:alphaModFix/>
          </a:blip>
          <a:srcRect b="-14064" l="0" r="-13546" t="0"/>
          <a:stretch/>
        </p:blipFill>
        <p:spPr>
          <a:xfrm>
            <a:off x="75500" y="1677275"/>
            <a:ext cx="1979250" cy="2894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2024\Август 2024\3 - 13\3\Новая папка\get-image.jpg" id="674" name="Google Shape;674;g2f195cecf5e_0_7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89" y="4417410"/>
            <a:ext cx="1783911" cy="2517832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2f195cecf5e_0_757"/>
          <p:cNvSpPr/>
          <p:nvPr/>
        </p:nvSpPr>
        <p:spPr>
          <a:xfrm>
            <a:off x="3949700" y="2562225"/>
            <a:ext cx="6430500" cy="26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800">
                <a:solidFill>
                  <a:schemeClr val="lt1"/>
                </a:solidFill>
              </a:rPr>
              <a:t>Маркетинг от А до Я. Ф. Котлер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800">
                <a:solidFill>
                  <a:schemeClr val="lt1"/>
                </a:solidFill>
              </a:rPr>
              <a:t>Искусство системного мышления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</a:rPr>
              <a:t>Стратегия Голубого Океана</a:t>
            </a:r>
            <a:br>
              <a:rPr lang="ru-RU" sz="2800">
                <a:solidFill>
                  <a:schemeClr val="lt1"/>
                </a:solidFill>
              </a:rPr>
            </a:br>
            <a:r>
              <a:rPr lang="ru-RU" sz="2800">
                <a:solidFill>
                  <a:schemeClr val="lt1"/>
                </a:solidFill>
              </a:rPr>
              <a:t>Rework бизнес без предрассудков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676" name="Google Shape;676;g2f195cecf5e_0_7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0300" y="4430800"/>
            <a:ext cx="1761700" cy="25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f195cecf5e_0_7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1800" y="1683975"/>
            <a:ext cx="1783900" cy="25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f195cecf5e_0_766"/>
          <p:cNvSpPr txBox="1"/>
          <p:nvPr>
            <p:ph type="title"/>
          </p:nvPr>
        </p:nvSpPr>
        <p:spPr>
          <a:xfrm>
            <a:off x="88450" y="504825"/>
            <a:ext cx="105114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Книги по маркетингу</a:t>
            </a:r>
            <a:endParaRPr strike="sngStrike"/>
          </a:p>
        </p:txBody>
      </p:sp>
      <p:sp>
        <p:nvSpPr>
          <p:cNvPr id="683" name="Google Shape;683;g2f195cecf5e_0_766"/>
          <p:cNvSpPr/>
          <p:nvPr/>
        </p:nvSpPr>
        <p:spPr>
          <a:xfrm>
            <a:off x="439600" y="1690300"/>
            <a:ext cx="5398500" cy="6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1. На крючке. Как создавать продукты, формирующие привычки», Нир Эяль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2. «Взлом маркетинга. Наука о том, почему мы покупаем», Фил Барден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3. «100+ хаков для интернет-маркетологов. Как получить трафик и конвертировать его в продажи», Денис Савельев, Евгения Крюкова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4. «О рекламе», Дэвид Огилви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5. «Продажи в переписке. Как убеждать клиентов…Виталий Говорухин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6. «Пиши, сокращай», Максим Ильяхов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7. Маркетинговые войны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8. Котлер. Маркетинг от А до Я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9. Создавая эмоции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10. Путь клиента. Автор: Джим Калбах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11. Маркетинг без бюджета Автор. Игорь Манн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84" name="Google Shape;684;g2f195cecf5e_0_766"/>
          <p:cNvSpPr txBox="1"/>
          <p:nvPr/>
        </p:nvSpPr>
        <p:spPr>
          <a:xfrm>
            <a:off x="6140500" y="1769075"/>
            <a:ext cx="42873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12. Traff. Автор: Михаил Петров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13. Одностраничный маркетинговый план Автор: Аллан Диб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14. Захват внимания. Автор: Александр Борисов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15. Позиционирование. Битва за умы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16. Клиенты на всю жизнь.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17. Клиентология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18. Рисовый штурм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19. Сторителлинг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20. Скрытые инструменты комедии. Стив Каплан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21. Сториномика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22. Джефф Уолкер. Запуск.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23. Стратегия Голубого Океана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24. 55 схем бизнес моделей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f195cecf5e_0_772"/>
          <p:cNvSpPr txBox="1"/>
          <p:nvPr>
            <p:ph type="title"/>
          </p:nvPr>
        </p:nvSpPr>
        <p:spPr>
          <a:xfrm>
            <a:off x="88450" y="504825"/>
            <a:ext cx="105114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Книги по продажам</a:t>
            </a:r>
            <a:endParaRPr strike="sngStrike"/>
          </a:p>
        </p:txBody>
      </p:sp>
      <p:sp>
        <p:nvSpPr>
          <p:cNvPr id="690" name="Google Shape;690;g2f195cecf5e_0_772"/>
          <p:cNvSpPr/>
          <p:nvPr/>
        </p:nvSpPr>
        <p:spPr>
          <a:xfrm>
            <a:off x="211000" y="1385500"/>
            <a:ext cx="5096400" cy="56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1. «Пришел, увидел, убедил. Как успешно продавать свои бизнес-идеи», Стефани Палмер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2.  «Эмоциональные продажи», Кристина Птуха, Валерия Гусарова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3. “Идеальный питч”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4. 45 Татуировок продавана.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5. Продай или продадут тебе. Гардон Гранд.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6. Продавец нового времени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7. Жесткие продажи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8. Включаем обаяние по методикам спецслужб Джек Шафер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9. Мастерство презентации. Джек Шафер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10. Согласовано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11. Мозг продающий. Хенсет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12. Методика RAIN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13. Продажи большим компаниям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14. Проактивные продажи. Альберт Тютин.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15. Чичваркин Е...гений. Если из 100 раз тебя посылают 99…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16. Сначала Скажите Нет. Джим Кемп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17. СПИН продажи. Нил Рекхам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91" name="Google Shape;691;g2f195cecf5e_0_772"/>
          <p:cNvSpPr txBox="1"/>
          <p:nvPr/>
        </p:nvSpPr>
        <p:spPr>
          <a:xfrm>
            <a:off x="5454700" y="1311875"/>
            <a:ext cx="5181900" cy="6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18. Метод Волка с Уолл Стрит.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19. Продавай как бог. Включить сумасшедшую конверсию Светлана Афанасьева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20. Партизанские продажи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21. Маленькая красная книга продаж. 12,5 великих принципов торговли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22.  Умение продавать для чайников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23. Двухшаговые продажи. Практические рекомендации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24. Продавец нового времени. Думай как маркетер - продавай как звезда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25. Я слышу Вас насквозь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26. Переговоры без поражения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27. Продавая Незримое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28. Партизанские продажи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29. Ткаченко. Скрипты продаж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30. Нет, спасибо, я просто смотрю 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Гарри Дж. Фридман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31. Работа с возражениями. 200 приемов 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продаж для холодных звонков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32. Если покупатель говорит «нет». Работа с возражениями Елена Самсонова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f195cecf5e_0_778"/>
          <p:cNvSpPr txBox="1"/>
          <p:nvPr>
            <p:ph type="title"/>
          </p:nvPr>
        </p:nvSpPr>
        <p:spPr>
          <a:xfrm>
            <a:off x="1087260" y="504825"/>
            <a:ext cx="8221800" cy="14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 настраивать любой маркетинговый канал?</a:t>
            </a:r>
            <a:endParaRPr strike="sngStrike"/>
          </a:p>
        </p:txBody>
      </p:sp>
      <p:pic>
        <p:nvPicPr>
          <p:cNvPr id="697" name="Google Shape;697;g2f195cecf5e_0_7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5870" y="3095625"/>
            <a:ext cx="1875030" cy="1697826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2f195cecf5e_0_778"/>
          <p:cNvSpPr/>
          <p:nvPr/>
        </p:nvSpPr>
        <p:spPr>
          <a:xfrm>
            <a:off x="5308600" y="3032105"/>
            <a:ext cx="4991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1. Поиск Яндекса</a:t>
            </a:r>
            <a:br>
              <a:rPr lang="ru-RU" sz="2400">
                <a:solidFill>
                  <a:schemeClr val="lt1"/>
                </a:solidFill>
              </a:rPr>
            </a:br>
            <a:r>
              <a:rPr lang="ru-RU" sz="2400">
                <a:solidFill>
                  <a:schemeClr val="lt1"/>
                </a:solidFill>
              </a:rPr>
              <a:t>2. Поиск Youtube</a:t>
            </a:r>
            <a:br>
              <a:rPr lang="ru-RU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3. Instagram. Запрещенная соц. сеть на территории России</a:t>
            </a:r>
            <a:br>
              <a:rPr lang="ru-RU" sz="2400">
                <a:solidFill>
                  <a:schemeClr val="lt1"/>
                </a:solidFill>
              </a:rPr>
            </a:br>
            <a:br>
              <a:rPr lang="ru-RU" sz="2400">
                <a:solidFill>
                  <a:schemeClr val="lt1"/>
                </a:solidFill>
              </a:rPr>
            </a:br>
            <a:r>
              <a:rPr lang="ru-RU" sz="2400">
                <a:solidFill>
                  <a:schemeClr val="lt1"/>
                </a:solidFill>
              </a:rPr>
              <a:t>4. Курсы Terra </a:t>
            </a:r>
            <a:br>
              <a:rPr lang="ru-RU" sz="2400">
                <a:solidFill>
                  <a:schemeClr val="lt1"/>
                </a:solidFill>
              </a:rPr>
            </a:br>
            <a:r>
              <a:rPr lang="ru-RU" sz="2400">
                <a:solidFill>
                  <a:schemeClr val="lt1"/>
                </a:solidFill>
              </a:rPr>
              <a:t>5. Знакомые специалисты с кейсами и умением говорить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699" name="Google Shape;699;g2f195cecf5e_0_7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605" y="3042439"/>
            <a:ext cx="1951229" cy="169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2f195cecf5e_0_7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5900" y="5000625"/>
            <a:ext cx="1951231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2f195cecf5e_0_7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0604" y="4902999"/>
            <a:ext cx="1951230" cy="169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f195cecf5e_0_787"/>
          <p:cNvSpPr txBox="1"/>
          <p:nvPr>
            <p:ph type="title"/>
          </p:nvPr>
        </p:nvSpPr>
        <p:spPr>
          <a:xfrm>
            <a:off x="1087260" y="504825"/>
            <a:ext cx="82218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Что </a:t>
            </a:r>
            <a:r>
              <a:rPr b="1" lang="ru-RU" sz="5400" strike="sngStrike">
                <a:solidFill>
                  <a:srgbClr val="DAEEF3"/>
                </a:solidFill>
                <a:latin typeface="Calibri"/>
                <a:ea typeface="Calibri"/>
                <a:cs typeface="Calibri"/>
                <a:sym typeface="Calibri"/>
              </a:rPr>
              <a:t>послушать</a:t>
            </a:r>
            <a:r>
              <a:rPr lang="ru-RU">
                <a:solidFill>
                  <a:srgbClr val="DAEEF3"/>
                </a:solidFill>
              </a:rPr>
              <a:t> </a:t>
            </a:r>
            <a:r>
              <a:rPr lang="ru-RU"/>
              <a:t>переписать:</a:t>
            </a:r>
            <a:endParaRPr strike="sngStrike"/>
          </a:p>
        </p:txBody>
      </p:sp>
      <p:pic>
        <p:nvPicPr>
          <p:cNvPr id="707" name="Google Shape;707;g2f195cecf5e_0_7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100" y="1800225"/>
            <a:ext cx="2362200" cy="22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g2f195cecf5e_0_787"/>
          <p:cNvSpPr/>
          <p:nvPr/>
        </p:nvSpPr>
        <p:spPr>
          <a:xfrm>
            <a:off x="4584700" y="2063862"/>
            <a:ext cx="41148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25 видео обзоров книг по маркетингу</a:t>
            </a:r>
            <a:endParaRPr sz="1800" u="sng">
              <a:solidFill>
                <a:schemeClr val="lt1"/>
              </a:solidFill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https://www.youtube.com/watch?v=MwS4_fFQpg4&amp;list=PL_tsJNl32BlOrgHDdnb7bw71ow9gSt317</a:t>
            </a:r>
            <a:r>
              <a:rPr lang="ru-RU" sz="1800">
                <a:solidFill>
                  <a:schemeClr val="lt1"/>
                </a:solidFill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 </a:t>
            </a:r>
            <a:endParaRPr sz="1800"/>
          </a:p>
        </p:txBody>
      </p:sp>
      <p:pic>
        <p:nvPicPr>
          <p:cNvPr id="709" name="Google Shape;709;g2f195cecf5e_0_7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100" y="4456850"/>
            <a:ext cx="2362200" cy="22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2f195cecf5e_0_787"/>
          <p:cNvSpPr/>
          <p:nvPr/>
        </p:nvSpPr>
        <p:spPr>
          <a:xfrm>
            <a:off x="4584700" y="4807062"/>
            <a:ext cx="41148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Конспект по книге 55 схем бизнес моделей</a:t>
            </a:r>
            <a:endParaRPr sz="1800" u="sng">
              <a:solidFill>
                <a:schemeClr val="lt1"/>
              </a:solidFill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l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https://docs.google.com/spreadsheets/d/1wYLmtHVL_jW0z4PaTBGo2t24riWXfh9rv0kOcSU-wk0/edit?usp=sharing</a:t>
            </a:r>
            <a:r>
              <a:rPr lang="ru-RU" sz="1800">
                <a:solidFill>
                  <a:schemeClr val="lt1"/>
                </a:solidFill>
              </a:rPr>
              <a:t> </a:t>
            </a:r>
            <a:r>
              <a:rPr lang="ru-RU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8"/>
          <p:cNvSpPr txBox="1"/>
          <p:nvPr>
            <p:ph type="title"/>
          </p:nvPr>
        </p:nvSpPr>
        <p:spPr>
          <a:xfrm>
            <a:off x="1619110" y="352425"/>
            <a:ext cx="745363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10 выводов</a:t>
            </a:r>
            <a:endParaRPr/>
          </a:p>
        </p:txBody>
      </p:sp>
      <p:sp>
        <p:nvSpPr>
          <p:cNvPr id="716" name="Google Shape;716;p48"/>
          <p:cNvSpPr/>
          <p:nvPr/>
        </p:nvSpPr>
        <p:spPr>
          <a:xfrm>
            <a:off x="469900" y="1724025"/>
            <a:ext cx="9677400" cy="4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1. Клиентам плевать на то, какой у Вас пол, возраст и опыт. </a:t>
            </a:r>
            <a:br>
              <a:rPr lang="ru-RU" sz="2400">
                <a:solidFill>
                  <a:schemeClr val="lt1"/>
                </a:solidFill>
              </a:rPr>
            </a:br>
            <a:r>
              <a:rPr lang="ru-RU" sz="2400">
                <a:solidFill>
                  <a:schemeClr val="lt1"/>
                </a:solidFill>
              </a:rPr>
              <a:t>Они не сделают Вам скидку за все это.</a:t>
            </a:r>
            <a:br>
              <a:rPr lang="ru-RU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2. Классный продукт не гарантирует денег в кассе</a:t>
            </a:r>
            <a:br>
              <a:rPr lang="ru-RU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3. Будет ли справедливый доход за Ваши вложения? Нет</a:t>
            </a:r>
            <a:br>
              <a:rPr lang="ru-RU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4. Есть 2 главные цели в маркетинге перелидоз и продажи. </a:t>
            </a:r>
            <a:br>
              <a:rPr lang="ru-RU" sz="2400">
                <a:solidFill>
                  <a:schemeClr val="lt1"/>
                </a:solidFill>
              </a:rPr>
            </a:br>
            <a:r>
              <a:rPr lang="ru-RU" sz="2400">
                <a:solidFill>
                  <a:schemeClr val="lt1"/>
                </a:solidFill>
              </a:rPr>
              <a:t>Все остальное ИБД.</a:t>
            </a:r>
            <a:br>
              <a:rPr lang="ru-RU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5. Эффективность управления помноженная на ноль рублей в кассе, равна нулю.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9"/>
          <p:cNvSpPr/>
          <p:nvPr/>
        </p:nvSpPr>
        <p:spPr>
          <a:xfrm>
            <a:off x="469900" y="885825"/>
            <a:ext cx="9677400" cy="637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6. Лучше доход чем красивый бизнес.</a:t>
            </a:r>
            <a:br>
              <a:rPr lang="ru-RU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7. 4-х месяцев недостаточно, чтобы разобраться в маркетинге. Перерывы убьют ваш первоначальный результат. Нельзя заниматься 4 месяца с тренером и 4 месяца без тренера. Нормальных результатов не будет с таким подходом.</a:t>
            </a:r>
            <a:br>
              <a:rPr lang="ru-RU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8. Ваше мышление привело к текущему результату. Продолжая делиться своими идеями, вы получите текущий результат. </a:t>
            </a:r>
            <a:br>
              <a:rPr lang="ru-RU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9. Результат - это объём действий. И удача. С не победительским мышлением или с мышлением неудачника, сил на следующие действия и рост не будет. </a:t>
            </a:r>
            <a:br>
              <a:rPr lang="ru-RU" sz="2400">
                <a:solidFill>
                  <a:schemeClr val="lt1"/>
                </a:solidFill>
              </a:rPr>
            </a:br>
            <a:br>
              <a:rPr lang="ru-RU" sz="2400">
                <a:solidFill>
                  <a:schemeClr val="lt1"/>
                </a:solidFill>
              </a:rPr>
            </a:br>
            <a:r>
              <a:rPr lang="ru-RU" sz="2400">
                <a:solidFill>
                  <a:schemeClr val="lt1"/>
                </a:solidFill>
              </a:rPr>
              <a:t>10. Если нужен отпуск - значит Вы не правильно работали.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/>
        </p:nvSpPr>
        <p:spPr>
          <a:xfrm>
            <a:off x="1612900" y="3248025"/>
            <a:ext cx="7453630" cy="936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3591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60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План</a:t>
            </a:r>
            <a:endParaRPr b="0" i="0" sz="6000">
              <a:solidFill>
                <a:srgbClr val="00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/>
          <p:nvPr>
            <p:ph type="title"/>
          </p:nvPr>
        </p:nvSpPr>
        <p:spPr>
          <a:xfrm>
            <a:off x="1619110" y="597786"/>
            <a:ext cx="74535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План который </a:t>
            </a:r>
            <a:r>
              <a:rPr lang="ru-RU">
                <a:solidFill>
                  <a:schemeClr val="lt1"/>
                </a:solidFill>
              </a:rPr>
              <a:t>был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" name="Google Shape;168;p6"/>
          <p:cNvSpPr txBox="1"/>
          <p:nvPr/>
        </p:nvSpPr>
        <p:spPr>
          <a:xfrm>
            <a:off x="1477025" y="1747375"/>
            <a:ext cx="64530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-RU" sz="1600">
                <a:solidFill>
                  <a:schemeClr val="lt1"/>
                </a:solidFill>
              </a:rPr>
              <a:t>Лекция 1:</a:t>
            </a:r>
            <a:r>
              <a:rPr lang="ru-RU" sz="1600">
                <a:solidFill>
                  <a:schemeClr val="lt1"/>
                </a:solidFill>
              </a:rPr>
              <a:t> Введение в маркетинг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2:</a:t>
            </a:r>
            <a:r>
              <a:rPr lang="ru-RU" sz="1600">
                <a:solidFill>
                  <a:schemeClr val="lt1"/>
                </a:solidFill>
              </a:rPr>
              <a:t> Исследование рынка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3:</a:t>
            </a:r>
            <a:r>
              <a:rPr lang="ru-RU" sz="1600">
                <a:solidFill>
                  <a:schemeClr val="lt1"/>
                </a:solidFill>
              </a:rPr>
              <a:t> Маркетинговая стратегия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4:</a:t>
            </a:r>
            <a:r>
              <a:rPr lang="ru-RU" sz="1600">
                <a:solidFill>
                  <a:schemeClr val="lt1"/>
                </a:solidFill>
              </a:rPr>
              <a:t> Поведение потребителей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5:</a:t>
            </a:r>
            <a:r>
              <a:rPr lang="ru-RU" sz="1600">
                <a:solidFill>
                  <a:schemeClr val="lt1"/>
                </a:solidFill>
              </a:rPr>
              <a:t> Продуктовая политика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6:</a:t>
            </a:r>
            <a:r>
              <a:rPr lang="ru-RU" sz="1600">
                <a:solidFill>
                  <a:schemeClr val="lt1"/>
                </a:solidFill>
              </a:rPr>
              <a:t> Ценообразование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7:</a:t>
            </a:r>
            <a:r>
              <a:rPr lang="ru-RU" sz="1600">
                <a:solidFill>
                  <a:schemeClr val="lt1"/>
                </a:solidFill>
              </a:rPr>
              <a:t> Распределение и логистика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8:</a:t>
            </a:r>
            <a:r>
              <a:rPr lang="ru-RU" sz="1600">
                <a:solidFill>
                  <a:schemeClr val="lt1"/>
                </a:solidFill>
              </a:rPr>
              <a:t> Продвижение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9:</a:t>
            </a:r>
            <a:r>
              <a:rPr lang="ru-RU" sz="1600">
                <a:solidFill>
                  <a:schemeClr val="lt1"/>
                </a:solidFill>
              </a:rPr>
              <a:t> Цифровой маркетинг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10:</a:t>
            </a:r>
            <a:r>
              <a:rPr lang="ru-RU" sz="1600">
                <a:solidFill>
                  <a:schemeClr val="lt1"/>
                </a:solidFill>
              </a:rPr>
              <a:t> Аналитика и измерение эффективности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11:</a:t>
            </a:r>
            <a:r>
              <a:rPr lang="ru-RU" sz="1600">
                <a:solidFill>
                  <a:schemeClr val="lt1"/>
                </a:solidFill>
              </a:rPr>
              <a:t> Маркетинг в B2B и B2C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12:</a:t>
            </a:r>
            <a:r>
              <a:rPr lang="ru-RU" sz="1600">
                <a:solidFill>
                  <a:schemeClr val="lt1"/>
                </a:solidFill>
              </a:rPr>
              <a:t> Управление маркетинговыми коммуникациями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13:</a:t>
            </a:r>
            <a:r>
              <a:rPr lang="ru-RU" sz="1600">
                <a:solidFill>
                  <a:schemeClr val="lt1"/>
                </a:solidFill>
              </a:rPr>
              <a:t> Контент-маркетинг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14:</a:t>
            </a:r>
            <a:r>
              <a:rPr lang="ru-RU" sz="1600">
                <a:solidFill>
                  <a:schemeClr val="lt1"/>
                </a:solidFill>
              </a:rPr>
              <a:t> Управление репутацией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15:</a:t>
            </a:r>
            <a:r>
              <a:rPr lang="ru-RU" sz="1600">
                <a:solidFill>
                  <a:schemeClr val="lt1"/>
                </a:solidFill>
              </a:rPr>
              <a:t> Этический маркетинг и социальная ответственность</a:t>
            </a:r>
            <a:br>
              <a:rPr lang="ru-RU" sz="1600">
                <a:solidFill>
                  <a:schemeClr val="lt1"/>
                </a:solidFill>
              </a:rPr>
            </a:br>
            <a:r>
              <a:rPr b="1" lang="ru-RU" sz="1600">
                <a:solidFill>
                  <a:schemeClr val="lt1"/>
                </a:solidFill>
              </a:rPr>
              <a:t>Лекция 16:</a:t>
            </a:r>
            <a:r>
              <a:rPr lang="ru-RU" sz="1600">
                <a:solidFill>
                  <a:schemeClr val="lt1"/>
                </a:solidFill>
              </a:rPr>
              <a:t> Будущее маркетинга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6689650" y="15244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2024-07-29T10:15:05Z</dcterms:created>
  <dc:creator>admin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2024-07-29T00:00:00Z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2024-07-29T00:00:00Z</vt:filetime>
  </property>
  <property fmtid="{D5CDD505-2E9C-101B-9397-08002B2CF9AE}" pid="5" name="Producer">
    <vt:lpwstr>Adobe PDF Library 16.0.7</vt:lpwstr>
  </property>
</Properties>
</file>